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64" r:id="rId3"/>
    <p:sldId id="275" r:id="rId4"/>
    <p:sldId id="267" r:id="rId5"/>
    <p:sldId id="276" r:id="rId6"/>
    <p:sldId id="277" r:id="rId7"/>
    <p:sldId id="278" r:id="rId8"/>
    <p:sldId id="279" r:id="rId9"/>
    <p:sldId id="280" r:id="rId10"/>
    <p:sldId id="257" r:id="rId11"/>
    <p:sldId id="274" r:id="rId12"/>
    <p:sldId id="266" r:id="rId13"/>
    <p:sldId id="270" r:id="rId14"/>
    <p:sldId id="273" r:id="rId15"/>
    <p:sldId id="272" r:id="rId16"/>
    <p:sldId id="28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474"/>
    <p:restoredTop sz="74604"/>
  </p:normalViewPr>
  <p:slideViewPr>
    <p:cSldViewPr snapToGrid="0" snapToObjects="1">
      <p:cViewPr>
        <p:scale>
          <a:sx n="100" d="100"/>
          <a:sy n="100" d="100"/>
        </p:scale>
        <p:origin x="864"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jpeg>
</file>

<file path=ppt/media/image11.png>
</file>

<file path=ppt/media/image12.png>
</file>

<file path=ppt/media/image13.jpeg>
</file>

<file path=ppt/media/image14.jpeg>
</file>

<file path=ppt/media/image2.jpeg>
</file>

<file path=ppt/media/image3.jpeg>
</file>

<file path=ppt/media/image4.pn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749141-CD03-5D4D-803F-46AEB0402988}" type="datetimeFigureOut">
              <a:rPr lang="en-US" smtClean="0"/>
              <a:t>8/17/24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3661F3-2D22-6148-BBD6-20F409DD6EF2}" type="slidenum">
              <a:rPr lang="en-US" smtClean="0"/>
              <a:t>‹#›</a:t>
            </a:fld>
            <a:endParaRPr lang="en-US"/>
          </a:p>
        </p:txBody>
      </p:sp>
    </p:spTree>
    <p:extLst>
      <p:ext uri="{BB962C8B-B14F-4D97-AF65-F5344CB8AC3E}">
        <p14:creationId xmlns:p14="http://schemas.microsoft.com/office/powerpoint/2010/main" val="1064614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Nuts and bolts of Hugging Face</a:t>
            </a:r>
          </a:p>
          <a:p>
            <a:endParaRPr lang="en-US" dirty="0"/>
          </a:p>
        </p:txBody>
      </p:sp>
      <p:sp>
        <p:nvSpPr>
          <p:cNvPr id="4" name="Slide Number Placeholder 3"/>
          <p:cNvSpPr>
            <a:spLocks noGrp="1"/>
          </p:cNvSpPr>
          <p:nvPr>
            <p:ph type="sldNum" sz="quarter" idx="5"/>
          </p:nvPr>
        </p:nvSpPr>
        <p:spPr/>
        <p:txBody>
          <a:bodyPr/>
          <a:lstStyle/>
          <a:p>
            <a:fld id="{403661F3-2D22-6148-BBD6-20F409DD6EF2}" type="slidenum">
              <a:rPr lang="en-US" smtClean="0"/>
              <a:t>2</a:t>
            </a:fld>
            <a:endParaRPr lang="en-US"/>
          </a:p>
        </p:txBody>
      </p:sp>
    </p:spTree>
    <p:extLst>
      <p:ext uri="{BB962C8B-B14F-4D97-AF65-F5344CB8AC3E}">
        <p14:creationId xmlns:p14="http://schemas.microsoft.com/office/powerpoint/2010/main" val="33848610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Batching</a:t>
            </a:r>
            <a:r>
              <a:rPr lang="en-AU" dirty="0"/>
              <a:t> is the process of grouping multiple inputs together into a single batch so that they can be processed in parallel by the model. This is particularly useful when working with GPUs or TPUs, which are designed to handle parallel computations efficiently. By processing a batch of sentences at once, you can significantly reduce the time it takes to generate embeddings or perform other model operations compared to processing each sentence individually.</a:t>
            </a:r>
          </a:p>
          <a:p>
            <a:r>
              <a:rPr lang="en-AU" b="1" dirty="0"/>
              <a:t>Why Use Batching?</a:t>
            </a:r>
          </a:p>
          <a:p>
            <a:pPr>
              <a:buFont typeface="+mj-lt"/>
              <a:buAutoNum type="arabicPeriod"/>
            </a:pPr>
            <a:r>
              <a:rPr lang="en-AU" b="1" dirty="0"/>
              <a:t>Efficiency:</a:t>
            </a:r>
            <a:r>
              <a:rPr lang="en-AU" dirty="0"/>
              <a:t> Batching allows the model to process multiple sentences in parallel, leveraging the computational power of GPUs or TPUs, leading to faster processing times.</a:t>
            </a:r>
          </a:p>
          <a:p>
            <a:pPr>
              <a:buFont typeface="+mj-lt"/>
              <a:buAutoNum type="arabicPeriod"/>
            </a:pPr>
            <a:r>
              <a:rPr lang="en-AU" b="1" dirty="0"/>
              <a:t>Resource Utilization:</a:t>
            </a:r>
            <a:r>
              <a:rPr lang="en-AU" dirty="0"/>
              <a:t> It optimizes the usage of hardware resources, reducing the idle time of processing units and improving throughput.</a:t>
            </a:r>
          </a:p>
          <a:p>
            <a:pPr>
              <a:buFont typeface="+mj-lt"/>
              <a:buAutoNum type="arabicPeriod"/>
            </a:pPr>
            <a:r>
              <a:rPr lang="en-AU" b="1" dirty="0"/>
              <a:t>Consistency:</a:t>
            </a:r>
            <a:r>
              <a:rPr lang="en-AU" dirty="0"/>
              <a:t> Batching ensures that sentences are processed together, maintaining consistency in processing, which is important when the outputs (e.g., embeddings) are used together in downstream tasks.</a:t>
            </a:r>
          </a:p>
          <a:p>
            <a:endParaRPr lang="en-US" dirty="0"/>
          </a:p>
        </p:txBody>
      </p:sp>
      <p:sp>
        <p:nvSpPr>
          <p:cNvPr id="4" name="Slide Number Placeholder 3"/>
          <p:cNvSpPr>
            <a:spLocks noGrp="1"/>
          </p:cNvSpPr>
          <p:nvPr>
            <p:ph type="sldNum" sz="quarter" idx="5"/>
          </p:nvPr>
        </p:nvSpPr>
        <p:spPr/>
        <p:txBody>
          <a:bodyPr/>
          <a:lstStyle/>
          <a:p>
            <a:fld id="{403661F3-2D22-6148-BBD6-20F409DD6EF2}" type="slidenum">
              <a:rPr lang="en-US" smtClean="0"/>
              <a:t>8</a:t>
            </a:fld>
            <a:endParaRPr lang="en-US"/>
          </a:p>
        </p:txBody>
      </p:sp>
    </p:spTree>
    <p:extLst>
      <p:ext uri="{BB962C8B-B14F-4D97-AF65-F5344CB8AC3E}">
        <p14:creationId xmlns:p14="http://schemas.microsoft.com/office/powerpoint/2010/main" val="34395894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03661F3-2D22-6148-BBD6-20F409DD6EF2}" type="slidenum">
              <a:rPr lang="en-US" smtClean="0"/>
              <a:t>9</a:t>
            </a:fld>
            <a:endParaRPr lang="en-US"/>
          </a:p>
        </p:txBody>
      </p:sp>
    </p:spTree>
    <p:extLst>
      <p:ext uri="{BB962C8B-B14F-4D97-AF65-F5344CB8AC3E}">
        <p14:creationId xmlns:p14="http://schemas.microsoft.com/office/powerpoint/2010/main" val="19047737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Architecture</a:t>
            </a:r>
          </a:p>
          <a:p>
            <a:pPr>
              <a:buFont typeface="Arial" panose="020B0604020202020204" pitchFamily="34" charset="0"/>
              <a:buChar char="•"/>
            </a:pPr>
            <a:r>
              <a:rPr lang="en-AU" b="1" dirty="0"/>
              <a:t>Transformer Model:</a:t>
            </a:r>
            <a:r>
              <a:rPr lang="en-AU" dirty="0"/>
              <a:t> BERT is based on the Transformer architecture, which relies on self-attention mechanisms to process words in a sentence relative to each other, regardless of their position. This is a significant departure from previous models that processed text sequentially.</a:t>
            </a:r>
          </a:p>
          <a:p>
            <a:pPr>
              <a:buFont typeface="Arial" panose="020B0604020202020204" pitchFamily="34" charset="0"/>
              <a:buChar char="•"/>
            </a:pPr>
            <a:r>
              <a:rPr lang="en-AU" b="1" dirty="0"/>
              <a:t>Bidirectional:</a:t>
            </a:r>
            <a:r>
              <a:rPr lang="en-AU" dirty="0"/>
              <a:t> Unlike previous models like GPT (which is unidirectional), BERT reads text bidirectionally, meaning it considers the context from both the left and the right of a given word. This allows BERT to better understand the meaning of words in context, which is crucial for many NLP tasks.</a:t>
            </a:r>
          </a:p>
          <a:p>
            <a:endParaRPr lang="en-US" dirty="0"/>
          </a:p>
          <a:p>
            <a:r>
              <a:rPr lang="en-AU" b="1" dirty="0"/>
              <a:t>Pretraining Tasks</a:t>
            </a:r>
          </a:p>
          <a:p>
            <a:r>
              <a:rPr lang="en-AU" dirty="0"/>
              <a:t>BERT was pretrained on two specific tasks that enable it to develop a deep understanding of language:</a:t>
            </a:r>
          </a:p>
          <a:p>
            <a:pPr>
              <a:buFont typeface="Arial" panose="020B0604020202020204" pitchFamily="34" charset="0"/>
              <a:buChar char="•"/>
            </a:pPr>
            <a:r>
              <a:rPr lang="en-AU" b="1" dirty="0"/>
              <a:t>Masked Language Modeling (MLM):</a:t>
            </a:r>
            <a:r>
              <a:rPr lang="en-AU" dirty="0"/>
              <a:t> During pretraining, some percentage of the input tokens are randomly masked, and BERT's goal is to predict these masked tokens. This forces the model to learn how words relate to each other in context.</a:t>
            </a:r>
          </a:p>
          <a:p>
            <a:pPr>
              <a:buFont typeface="Arial" panose="020B0604020202020204" pitchFamily="34" charset="0"/>
              <a:buChar char="•"/>
            </a:pPr>
            <a:r>
              <a:rPr lang="en-AU" b="1" dirty="0"/>
              <a:t>Next Sentence Prediction (NSP):</a:t>
            </a:r>
            <a:r>
              <a:rPr lang="en-AU" dirty="0"/>
              <a:t> BERT is trained to understand the relationship between two sentences. It is given pairs of sentences and must predict whether the second sentence follows the first one in the original text. This helps BERT understand sentence-level relationships.</a:t>
            </a:r>
          </a:p>
          <a:p>
            <a:endParaRPr lang="en-US" dirty="0"/>
          </a:p>
          <a:p>
            <a:endParaRPr lang="en-US" dirty="0"/>
          </a:p>
          <a:p>
            <a:r>
              <a:rPr lang="en-AU" b="1" dirty="0"/>
              <a:t>Applications</a:t>
            </a:r>
          </a:p>
          <a:p>
            <a:r>
              <a:rPr lang="en-AU" dirty="0"/>
              <a:t>BERT has been widely adopted for various NLP tasks:</a:t>
            </a:r>
          </a:p>
          <a:p>
            <a:pPr>
              <a:buFont typeface="Arial" panose="020B0604020202020204" pitchFamily="34" charset="0"/>
              <a:buChar char="•"/>
            </a:pPr>
            <a:r>
              <a:rPr lang="en-AU" b="1" dirty="0"/>
              <a:t>Text Classification:</a:t>
            </a:r>
            <a:r>
              <a:rPr lang="en-AU" dirty="0"/>
              <a:t> BERT is fine-tuned to classify texts into categories such as sentiment (positive, negative) or topics (sports, politics).</a:t>
            </a:r>
          </a:p>
          <a:p>
            <a:pPr>
              <a:buFont typeface="Arial" panose="020B0604020202020204" pitchFamily="34" charset="0"/>
              <a:buChar char="•"/>
            </a:pPr>
            <a:r>
              <a:rPr lang="en-AU" b="1" dirty="0"/>
              <a:t>Named Entity Recognition (NER):</a:t>
            </a:r>
            <a:r>
              <a:rPr lang="en-AU" dirty="0"/>
              <a:t> BERT can be used to identify entities like names, locations, and organizations in a text.</a:t>
            </a:r>
          </a:p>
          <a:p>
            <a:pPr>
              <a:buFont typeface="Arial" panose="020B0604020202020204" pitchFamily="34" charset="0"/>
              <a:buChar char="•"/>
            </a:pPr>
            <a:r>
              <a:rPr lang="en-AU" b="1" dirty="0"/>
              <a:t>Question Answering:</a:t>
            </a:r>
            <a:r>
              <a:rPr lang="en-AU" dirty="0"/>
              <a:t> BERT can understand a passage of text and find the span of text that answers a given question.</a:t>
            </a:r>
          </a:p>
          <a:p>
            <a:pPr>
              <a:buFont typeface="Arial" panose="020B0604020202020204" pitchFamily="34" charset="0"/>
              <a:buChar char="•"/>
            </a:pPr>
            <a:r>
              <a:rPr lang="en-AU" b="1" dirty="0"/>
              <a:t>Text Summarization:</a:t>
            </a:r>
            <a:r>
              <a:rPr lang="en-AU" dirty="0"/>
              <a:t> BERT can be adapted to create summaries of long documents by understanding the main points.</a:t>
            </a:r>
          </a:p>
          <a:p>
            <a:endParaRPr lang="en-US" dirty="0"/>
          </a:p>
        </p:txBody>
      </p:sp>
      <p:sp>
        <p:nvSpPr>
          <p:cNvPr id="4" name="Slide Number Placeholder 3"/>
          <p:cNvSpPr>
            <a:spLocks noGrp="1"/>
          </p:cNvSpPr>
          <p:nvPr>
            <p:ph type="sldNum" sz="quarter" idx="5"/>
          </p:nvPr>
        </p:nvSpPr>
        <p:spPr/>
        <p:txBody>
          <a:bodyPr/>
          <a:lstStyle/>
          <a:p>
            <a:fld id="{403661F3-2D22-6148-BBD6-20F409DD6EF2}" type="slidenum">
              <a:rPr lang="en-US" smtClean="0"/>
              <a:t>10</a:t>
            </a:fld>
            <a:endParaRPr lang="en-US"/>
          </a:p>
        </p:txBody>
      </p:sp>
    </p:spTree>
    <p:extLst>
      <p:ext uri="{BB962C8B-B14F-4D97-AF65-F5344CB8AC3E}">
        <p14:creationId xmlns:p14="http://schemas.microsoft.com/office/powerpoint/2010/main" val="1879389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err="1"/>
              <a:t>RoBERTa</a:t>
            </a:r>
            <a:r>
              <a:rPr lang="en-AU" b="1" dirty="0"/>
              <a:t>:</a:t>
            </a:r>
            <a:r>
              <a:rPr lang="en-AU" dirty="0"/>
              <a:t> A version of BERT with an improved training procedure that results in better performance on downstream tasks.</a:t>
            </a:r>
          </a:p>
          <a:p>
            <a:r>
              <a:rPr lang="en-AU" b="1" dirty="0" err="1"/>
              <a:t>DistilBERT</a:t>
            </a:r>
            <a:r>
              <a:rPr lang="en-AU" b="1" dirty="0"/>
              <a:t>:</a:t>
            </a:r>
            <a:r>
              <a:rPr lang="en-AU" dirty="0"/>
              <a:t> A smaller, faster, and lighter version of BERT that retains most of its performance but with fewer parameters, making it more suitable for deployment.</a:t>
            </a:r>
          </a:p>
          <a:p>
            <a:r>
              <a:rPr lang="en-AU" b="1" dirty="0"/>
              <a:t>ALBERT (A Lite BERT):</a:t>
            </a:r>
            <a:r>
              <a:rPr lang="en-AU" dirty="0"/>
              <a:t> A version of BERT that reduces model size by sharing parameters across layers, making it more efficient without sacrificing too much accuracy.</a:t>
            </a:r>
          </a:p>
          <a:p>
            <a:endParaRPr lang="en-AU" dirty="0"/>
          </a:p>
          <a:p>
            <a:endParaRPr lang="en-AU" dirty="0"/>
          </a:p>
          <a:p>
            <a:r>
              <a:rPr lang="en-AU" b="1" dirty="0"/>
              <a:t>Variants of BERT</a:t>
            </a:r>
          </a:p>
          <a:p>
            <a:r>
              <a:rPr lang="en-AU" dirty="0"/>
              <a:t>Since its release, several variants of BERT have been developed to address different needs:</a:t>
            </a:r>
          </a:p>
          <a:p>
            <a:pPr>
              <a:buFont typeface="Arial" panose="020B0604020202020204" pitchFamily="34" charset="0"/>
              <a:buChar char="•"/>
            </a:pPr>
            <a:r>
              <a:rPr lang="en-AU" b="1" dirty="0" err="1"/>
              <a:t>RoBERTa</a:t>
            </a:r>
            <a:r>
              <a:rPr lang="en-AU" b="1" dirty="0"/>
              <a:t>:</a:t>
            </a:r>
            <a:r>
              <a:rPr lang="en-AU" dirty="0"/>
              <a:t> A version of BERT with an improved training procedure that results in better performance on downstream tasks.</a:t>
            </a:r>
          </a:p>
          <a:p>
            <a:pPr>
              <a:buFont typeface="Arial" panose="020B0604020202020204" pitchFamily="34" charset="0"/>
              <a:buChar char="•"/>
            </a:pPr>
            <a:r>
              <a:rPr lang="en-AU" b="1" dirty="0" err="1"/>
              <a:t>DistilBERT</a:t>
            </a:r>
            <a:r>
              <a:rPr lang="en-AU" b="1" dirty="0"/>
              <a:t>:</a:t>
            </a:r>
            <a:r>
              <a:rPr lang="en-AU" dirty="0"/>
              <a:t> A smaller, faster, and lighter version of BERT that retains most of its performance but with fewer parameters, making it more suitable for deployment.</a:t>
            </a:r>
          </a:p>
          <a:p>
            <a:pPr>
              <a:buFont typeface="Arial" panose="020B0604020202020204" pitchFamily="34" charset="0"/>
              <a:buChar char="•"/>
            </a:pPr>
            <a:r>
              <a:rPr lang="en-AU" b="1" dirty="0"/>
              <a:t>ALBERT (A Lite BERT):</a:t>
            </a:r>
            <a:r>
              <a:rPr lang="en-AU" dirty="0"/>
              <a:t> A version of BERT that reduces model size by sharing parameters across layers, making it more efficient without sacrificing too much accuracy.</a:t>
            </a:r>
          </a:p>
          <a:p>
            <a:endParaRPr lang="en-US" dirty="0"/>
          </a:p>
        </p:txBody>
      </p:sp>
      <p:sp>
        <p:nvSpPr>
          <p:cNvPr id="4" name="Slide Number Placeholder 3"/>
          <p:cNvSpPr>
            <a:spLocks noGrp="1"/>
          </p:cNvSpPr>
          <p:nvPr>
            <p:ph type="sldNum" sz="quarter" idx="5"/>
          </p:nvPr>
        </p:nvSpPr>
        <p:spPr/>
        <p:txBody>
          <a:bodyPr/>
          <a:lstStyle/>
          <a:p>
            <a:fld id="{403661F3-2D22-6148-BBD6-20F409DD6EF2}" type="slidenum">
              <a:rPr lang="en-US" smtClean="0"/>
              <a:t>11</a:t>
            </a:fld>
            <a:endParaRPr lang="en-US"/>
          </a:p>
        </p:txBody>
      </p:sp>
    </p:spTree>
    <p:extLst>
      <p:ext uri="{BB962C8B-B14F-4D97-AF65-F5344CB8AC3E}">
        <p14:creationId xmlns:p14="http://schemas.microsoft.com/office/powerpoint/2010/main" val="344680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1" dirty="0"/>
              <a:t>Architecture</a:t>
            </a:r>
          </a:p>
          <a:p>
            <a:pPr>
              <a:buFont typeface="Arial" panose="020B0604020202020204" pitchFamily="34" charset="0"/>
              <a:buChar char="•"/>
            </a:pPr>
            <a:r>
              <a:rPr lang="en-AU" b="1" dirty="0"/>
              <a:t>Transformer Model:</a:t>
            </a:r>
            <a:r>
              <a:rPr lang="en-AU" dirty="0"/>
              <a:t> GPT-2 is based on the Transformer architecture, specifically using the decoder portion of the Transformer. This architecture uses self-attention mechanisms to process and generate text, allowing the model to consider the context provided by the input text.</a:t>
            </a:r>
          </a:p>
          <a:p>
            <a:pPr>
              <a:buFont typeface="Arial" panose="020B0604020202020204" pitchFamily="34" charset="0"/>
              <a:buChar char="•"/>
            </a:pPr>
            <a:r>
              <a:rPr lang="en-AU" b="1" dirty="0"/>
              <a:t>Unidirectional:</a:t>
            </a:r>
            <a:r>
              <a:rPr lang="en-AU" dirty="0"/>
              <a:t> Unlike BERT, which is bidirectional, GPT-2 processes text in a unidirectional manner, meaning it predicts the next word in a sequence based solely on the preceding words. This makes it particularly effective at generating coherent, contextually relevant text.</a:t>
            </a:r>
          </a:p>
          <a:p>
            <a:endParaRPr lang="en-AU" b="1" dirty="0"/>
          </a:p>
          <a:p>
            <a:r>
              <a:rPr lang="en-AU" b="1" dirty="0"/>
              <a:t>Pretraining</a:t>
            </a:r>
          </a:p>
          <a:p>
            <a:pPr>
              <a:buFont typeface="Arial" panose="020B0604020202020204" pitchFamily="34" charset="0"/>
              <a:buChar char="•"/>
            </a:pPr>
            <a:r>
              <a:rPr lang="en-AU" b="1" dirty="0"/>
              <a:t>Large-scale Pretraining:</a:t>
            </a:r>
            <a:r>
              <a:rPr lang="en-AU" dirty="0"/>
              <a:t> GPT-2 was pretrained on a massive dataset of 8 million web pages, giving it a broad understanding of language, facts, and context. The model learns to predict the next word in a sentence, which helps it generate fluent and contextually appropriate text.</a:t>
            </a:r>
          </a:p>
          <a:p>
            <a:pPr>
              <a:buFont typeface="Arial" panose="020B0604020202020204" pitchFamily="34" charset="0"/>
              <a:buChar char="•"/>
            </a:pPr>
            <a:r>
              <a:rPr lang="en-AU" b="1" dirty="0"/>
              <a:t>Zero-shot Learning:</a:t>
            </a:r>
            <a:r>
              <a:rPr lang="en-AU" dirty="0"/>
              <a:t> During pretraining, GPT-2 was not specifically trained for particular tasks like translation or summarization. However, it can perform these tasks without additional training (zero-shot), based on its understanding of language from pretraining.</a:t>
            </a:r>
          </a:p>
          <a:p>
            <a:endParaRPr lang="en-US" dirty="0"/>
          </a:p>
          <a:p>
            <a:r>
              <a:rPr lang="en-AU" b="1" dirty="0"/>
              <a:t>Applications</a:t>
            </a:r>
          </a:p>
          <a:p>
            <a:pPr>
              <a:buFont typeface="Arial" panose="020B0604020202020204" pitchFamily="34" charset="0"/>
              <a:buChar char="•"/>
            </a:pPr>
            <a:r>
              <a:rPr lang="en-AU" b="1" dirty="0"/>
              <a:t>Creative Writing:</a:t>
            </a:r>
            <a:r>
              <a:rPr lang="en-AU" dirty="0"/>
              <a:t> GPT-2 can generate stories, poems, dialogues, or any other form of creative writing, making it a tool for writers looking for inspiration or assistance in drafting content.</a:t>
            </a:r>
          </a:p>
          <a:p>
            <a:pPr>
              <a:buFont typeface="Arial" panose="020B0604020202020204" pitchFamily="34" charset="0"/>
              <a:buChar char="•"/>
            </a:pPr>
            <a:r>
              <a:rPr lang="en-AU" b="1" dirty="0"/>
              <a:t>Chatbots:</a:t>
            </a:r>
            <a:r>
              <a:rPr lang="en-AU" dirty="0"/>
              <a:t> GPT-2 can be used to build conversational agents that engage users in natural and coherent conversations.</a:t>
            </a:r>
          </a:p>
          <a:p>
            <a:pPr>
              <a:buFont typeface="Arial" panose="020B0604020202020204" pitchFamily="34" charset="0"/>
              <a:buChar char="•"/>
            </a:pPr>
            <a:r>
              <a:rPr lang="en-AU" b="1" dirty="0"/>
              <a:t>Content Creation:</a:t>
            </a:r>
            <a:r>
              <a:rPr lang="en-AU" dirty="0"/>
              <a:t> It can help in creating content for blogs, articles, or social media posts by generating drafts or even full pieces based on a brief prompt.</a:t>
            </a:r>
          </a:p>
          <a:p>
            <a:pPr>
              <a:buFont typeface="Arial" panose="020B0604020202020204" pitchFamily="34" charset="0"/>
              <a:buChar char="•"/>
            </a:pPr>
            <a:r>
              <a:rPr lang="en-AU" b="1" dirty="0"/>
              <a:t>Code Generation:</a:t>
            </a:r>
            <a:r>
              <a:rPr lang="en-AU" dirty="0"/>
              <a:t> GPT-2 can also be adapted to generate code snippets or provide suggestions in programming, although GPT-3 and later models are more commonly used for this purpose.</a:t>
            </a:r>
          </a:p>
          <a:p>
            <a:pPr>
              <a:buFont typeface="Arial" panose="020B0604020202020204" pitchFamily="34" charset="0"/>
              <a:buChar char="•"/>
            </a:pPr>
            <a:r>
              <a:rPr lang="en-AU" b="1" dirty="0"/>
              <a:t>Language Translation:</a:t>
            </a:r>
            <a:r>
              <a:rPr lang="en-AU" dirty="0"/>
              <a:t> While not specifically trained for translation, GPT-2 can generate translations by providing it with a prompt that suggests a translation task.</a:t>
            </a:r>
          </a:p>
          <a:p>
            <a:pPr>
              <a:buFont typeface="Arial" panose="020B0604020202020204" pitchFamily="34" charset="0"/>
              <a:buChar char="•"/>
            </a:pPr>
            <a:r>
              <a:rPr lang="en-AU" b="1" dirty="0"/>
              <a:t>Summarization:</a:t>
            </a:r>
            <a:r>
              <a:rPr lang="en-AU" dirty="0"/>
              <a:t> By providing a prompt that asks for a summary, GPT-2 can generate summaries of longer texts, though models like T5 and BART are often better suited for this task.</a:t>
            </a:r>
          </a:p>
          <a:p>
            <a:endParaRPr lang="en-AU" b="1" dirty="0"/>
          </a:p>
          <a:p>
            <a:r>
              <a:rPr lang="en-AU" b="1" dirty="0"/>
              <a:t> Strengths</a:t>
            </a:r>
          </a:p>
          <a:p>
            <a:pPr>
              <a:buFont typeface="Arial" panose="020B0604020202020204" pitchFamily="34" charset="0"/>
              <a:buChar char="•"/>
            </a:pPr>
            <a:r>
              <a:rPr lang="en-AU" b="1" dirty="0"/>
              <a:t>Versatility:</a:t>
            </a:r>
            <a:r>
              <a:rPr lang="en-AU" dirty="0"/>
              <a:t> GPT-2’s ability to handle a wide range of tasks without task-specific training makes it extremely versatile.</a:t>
            </a:r>
          </a:p>
          <a:p>
            <a:pPr>
              <a:buFont typeface="Arial" panose="020B0604020202020204" pitchFamily="34" charset="0"/>
              <a:buChar char="•"/>
            </a:pPr>
            <a:r>
              <a:rPr lang="en-AU" b="1" dirty="0"/>
              <a:t>Fluency:</a:t>
            </a:r>
            <a:r>
              <a:rPr lang="en-AU" dirty="0"/>
              <a:t> The model generates text that is fluent and contextually appropriate, often indistinguishable from text written by humans.</a:t>
            </a:r>
          </a:p>
          <a:p>
            <a:endParaRPr lang="en-AU" b="1" dirty="0"/>
          </a:p>
          <a:p>
            <a:r>
              <a:rPr lang="en-AU" b="1" dirty="0"/>
              <a:t>Limitations</a:t>
            </a:r>
          </a:p>
          <a:p>
            <a:pPr>
              <a:buFont typeface="Arial" panose="020B0604020202020204" pitchFamily="34" charset="0"/>
              <a:buChar char="•"/>
            </a:pPr>
            <a:r>
              <a:rPr lang="en-AU" b="1" dirty="0"/>
              <a:t>Lack of Specificity:</a:t>
            </a:r>
            <a:r>
              <a:rPr lang="en-AU" dirty="0"/>
              <a:t> Because GPT-2 wasn’t trained on specific tasks, it may not always produce accurate or task-optimized outputs (e.g., translations or summaries might not be as precise as those from models specifically trained for these tasks).</a:t>
            </a:r>
          </a:p>
          <a:p>
            <a:pPr>
              <a:buFont typeface="Arial" panose="020B0604020202020204" pitchFamily="34" charset="0"/>
              <a:buChar char="•"/>
            </a:pPr>
            <a:r>
              <a:rPr lang="en-AU" b="1" dirty="0"/>
              <a:t>Bias:</a:t>
            </a:r>
            <a:r>
              <a:rPr lang="en-AU" dirty="0"/>
              <a:t> Like many large-scale language models, GPT-2 can reflect biases present in the training data, potentially generating biased or inappropriate content.</a:t>
            </a:r>
          </a:p>
          <a:p>
            <a:pPr>
              <a:buFont typeface="Arial" panose="020B0604020202020204" pitchFamily="34" charset="0"/>
              <a:buChar char="•"/>
            </a:pPr>
            <a:r>
              <a:rPr lang="en-AU" b="1" dirty="0"/>
              <a:t>Compute Intensive:</a:t>
            </a:r>
            <a:r>
              <a:rPr lang="en-AU" dirty="0"/>
              <a:t> The larger versions of GPT-2 require substantial computational resources for both training and inference.</a:t>
            </a:r>
          </a:p>
          <a:p>
            <a:endParaRPr lang="en-US" dirty="0"/>
          </a:p>
        </p:txBody>
      </p:sp>
      <p:sp>
        <p:nvSpPr>
          <p:cNvPr id="4" name="Slide Number Placeholder 3"/>
          <p:cNvSpPr>
            <a:spLocks noGrp="1"/>
          </p:cNvSpPr>
          <p:nvPr>
            <p:ph type="sldNum" sz="quarter" idx="5"/>
          </p:nvPr>
        </p:nvSpPr>
        <p:spPr/>
        <p:txBody>
          <a:bodyPr/>
          <a:lstStyle/>
          <a:p>
            <a:fld id="{403661F3-2D22-6148-BBD6-20F409DD6EF2}" type="slidenum">
              <a:rPr lang="en-US" smtClean="0"/>
              <a:t>12</a:t>
            </a:fld>
            <a:endParaRPr lang="en-US"/>
          </a:p>
        </p:txBody>
      </p:sp>
    </p:spTree>
    <p:extLst>
      <p:ext uri="{BB962C8B-B14F-4D97-AF65-F5344CB8AC3E}">
        <p14:creationId xmlns:p14="http://schemas.microsoft.com/office/powerpoint/2010/main" val="4761350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T5, or </a:t>
            </a:r>
            <a:r>
              <a:rPr lang="en-AU" b="1" dirty="0"/>
              <a:t>Text-To-Text Transfer Transformer</a:t>
            </a:r>
            <a:r>
              <a:rPr lang="en-AU" dirty="0"/>
              <a:t>, is a versatile and powerful language model developed by Google Research, which is part of their larger exploration into the capabilities of transformers in NLP. </a:t>
            </a:r>
          </a:p>
          <a:p>
            <a:endParaRPr lang="en-AU" dirty="0"/>
          </a:p>
          <a:p>
            <a:r>
              <a:rPr lang="en-AU" dirty="0"/>
              <a:t>T5 stands out for its unique approach to NLP tasks, where it frames all tasks as a text-to-text problem. This means that both the input and output are always text strings, regardless of the specific task, making the model incredibly flexible.</a:t>
            </a:r>
          </a:p>
          <a:p>
            <a:r>
              <a:rPr lang="en-AU" b="1" dirty="0"/>
              <a:t>1. Text-to-Text Framework</a:t>
            </a:r>
          </a:p>
          <a:p>
            <a:pPr>
              <a:buFont typeface="Arial" panose="020B0604020202020204" pitchFamily="34" charset="0"/>
              <a:buChar char="•"/>
            </a:pPr>
            <a:r>
              <a:rPr lang="en-AU" b="1" dirty="0"/>
              <a:t>Unified Approach:</a:t>
            </a:r>
            <a:r>
              <a:rPr lang="en-AU" dirty="0"/>
              <a:t> Unlike models that are specialized for specific tasks (e.g., BERT for classification and GPT-2 for text generation), T5 treats every problem as a text generation problem. For example:</a:t>
            </a:r>
          </a:p>
          <a:p>
            <a:pPr marL="742950" lvl="1" indent="-285750">
              <a:buFont typeface="Arial" panose="020B0604020202020204" pitchFamily="34" charset="0"/>
              <a:buChar char="•"/>
            </a:pPr>
            <a:r>
              <a:rPr lang="en-AU" b="1" dirty="0"/>
              <a:t>Text Classification:</a:t>
            </a:r>
            <a:r>
              <a:rPr lang="en-AU" dirty="0"/>
              <a:t> Input might be "classify: This movie was amazing" with an output of "positive."</a:t>
            </a:r>
          </a:p>
          <a:p>
            <a:pPr marL="742950" lvl="1" indent="-285750">
              <a:buFont typeface="Arial" panose="020B0604020202020204" pitchFamily="34" charset="0"/>
              <a:buChar char="•"/>
            </a:pPr>
            <a:r>
              <a:rPr lang="en-AU" b="1" dirty="0"/>
              <a:t>Translation:</a:t>
            </a:r>
            <a:r>
              <a:rPr lang="en-AU" dirty="0"/>
              <a:t> Input could be "translate English to French: The book is on the table" with an output of "Le livre </a:t>
            </a:r>
            <a:r>
              <a:rPr lang="en-AU" dirty="0" err="1"/>
              <a:t>est</a:t>
            </a:r>
            <a:r>
              <a:rPr lang="en-AU" dirty="0"/>
              <a:t> sur la table."</a:t>
            </a:r>
          </a:p>
          <a:p>
            <a:pPr marL="742950" lvl="1" indent="-285750">
              <a:buFont typeface="Arial" panose="020B0604020202020204" pitchFamily="34" charset="0"/>
              <a:buChar char="•"/>
            </a:pPr>
            <a:r>
              <a:rPr lang="en-AU" b="1" dirty="0"/>
              <a:t>Summarization:</a:t>
            </a:r>
            <a:r>
              <a:rPr lang="en-AU" dirty="0"/>
              <a:t> Input might be "summarize: The quick brown fox jumps over the lazy dog." with an output of a shortened version.</a:t>
            </a:r>
          </a:p>
          <a:p>
            <a:pPr>
              <a:buFont typeface="Arial" panose="020B0604020202020204" pitchFamily="34" charset="0"/>
              <a:buChar char="•"/>
            </a:pPr>
            <a:r>
              <a:rPr lang="en-AU" b="1" dirty="0"/>
              <a:t>Task Prefixes:</a:t>
            </a:r>
            <a:r>
              <a:rPr lang="en-AU" dirty="0"/>
              <a:t> T5 uses prefixes to specify the task at hand, such as "translate English to French:" or "summarize:", which tells the model what type of output is expected.</a:t>
            </a:r>
          </a:p>
          <a:p>
            <a:endParaRPr lang="en-AU" b="1" dirty="0"/>
          </a:p>
          <a:p>
            <a:r>
              <a:rPr lang="en-AU" b="1" dirty="0"/>
              <a:t>Architecture</a:t>
            </a:r>
          </a:p>
          <a:p>
            <a:pPr>
              <a:buFont typeface="Arial" panose="020B0604020202020204" pitchFamily="34" charset="0"/>
              <a:buChar char="•"/>
            </a:pPr>
            <a:r>
              <a:rPr lang="en-AU" b="1" dirty="0"/>
              <a:t>Transformer-Based:</a:t>
            </a:r>
            <a:r>
              <a:rPr lang="en-AU" dirty="0"/>
              <a:t> T5 is built on the standard Transformer architecture, utilizing both the encoder and decoder stacks. This is different from models like BERT (which only uses the encoder) or GPT-2 (which only uses the decoder).</a:t>
            </a:r>
          </a:p>
          <a:p>
            <a:pPr>
              <a:buFont typeface="Arial" panose="020B0604020202020204" pitchFamily="34" charset="0"/>
              <a:buChar char="•"/>
            </a:pPr>
            <a:r>
              <a:rPr lang="en-AU" b="1" dirty="0"/>
              <a:t>Scalability:</a:t>
            </a:r>
            <a:r>
              <a:rPr lang="en-AU" dirty="0"/>
              <a:t> T5 comes in various sizes, ranging from small versions with 60 million parameters to the large version with 11 billion parameters. The larger the model, the better its performance, albeit at the cost of increased computational resources.</a:t>
            </a:r>
          </a:p>
          <a:p>
            <a:endParaRPr lang="en-AU" b="1" dirty="0"/>
          </a:p>
          <a:p>
            <a:r>
              <a:rPr lang="en-AU" b="1" dirty="0"/>
              <a:t> Pretraining</a:t>
            </a:r>
          </a:p>
          <a:p>
            <a:pPr>
              <a:buFont typeface="Arial" panose="020B0604020202020204" pitchFamily="34" charset="0"/>
              <a:buChar char="•"/>
            </a:pPr>
            <a:r>
              <a:rPr lang="en-AU" b="1" dirty="0"/>
              <a:t>Massive Pretraining Corpus:</a:t>
            </a:r>
            <a:r>
              <a:rPr lang="en-AU" dirty="0"/>
              <a:t> T5 was pretrained on the C4 dataset (Colossal Clean Crawled Corpus), which contains hundreds of gigabytes of cleaned text data from the web. This extensive pretraining allows T5 to learn a wide range of language patterns and facts.</a:t>
            </a:r>
          </a:p>
          <a:p>
            <a:pPr>
              <a:buFont typeface="Arial" panose="020B0604020202020204" pitchFamily="34" charset="0"/>
              <a:buChar char="•"/>
            </a:pPr>
            <a:r>
              <a:rPr lang="en-AU" b="1" dirty="0"/>
              <a:t>Self-Supervised Learning:</a:t>
            </a:r>
            <a:r>
              <a:rPr lang="en-AU" dirty="0"/>
              <a:t> The model was trained using a self-supervised objective called "span corruption," where a portion of the input text is masked out, and T5 is tasked with generating the missing spans of text. This helps the model learn to generate text that fits naturally within the context of the input.</a:t>
            </a:r>
          </a:p>
          <a:p>
            <a:endParaRPr lang="en-AU" b="1" dirty="0"/>
          </a:p>
          <a:p>
            <a:r>
              <a:rPr lang="en-AU" b="1" dirty="0"/>
              <a:t>Fine-Tuning</a:t>
            </a:r>
          </a:p>
          <a:p>
            <a:pPr>
              <a:buFont typeface="Arial" panose="020B0604020202020204" pitchFamily="34" charset="0"/>
              <a:buChar char="•"/>
            </a:pPr>
            <a:r>
              <a:rPr lang="en-AU" b="1" dirty="0"/>
              <a:t>Task-Specific Fine-Tuning:</a:t>
            </a:r>
            <a:r>
              <a:rPr lang="en-AU" dirty="0"/>
              <a:t> After pretraining, T5 can be fine-tuned on specific tasks by providing </a:t>
            </a:r>
            <a:r>
              <a:rPr lang="en-AU" dirty="0" err="1"/>
              <a:t>labeled</a:t>
            </a:r>
            <a:r>
              <a:rPr lang="en-AU" dirty="0"/>
              <a:t> datasets where both input and output are text. The model then learns to perform the task in a more specialized manner.</a:t>
            </a:r>
          </a:p>
          <a:p>
            <a:pPr>
              <a:buFont typeface="Arial" panose="020B0604020202020204" pitchFamily="34" charset="0"/>
              <a:buChar char="•"/>
            </a:pPr>
            <a:r>
              <a:rPr lang="en-AU" b="1" dirty="0"/>
              <a:t>Flexibility:</a:t>
            </a:r>
            <a:r>
              <a:rPr lang="en-AU" dirty="0"/>
              <a:t> The text-to-text framework allows T5 to be fine-tuned for a wide variety of tasks, including translation, summarization, question answering, and more, without changing the model architecture.</a:t>
            </a:r>
          </a:p>
          <a:p>
            <a:endParaRPr lang="en-AU" b="1" dirty="0"/>
          </a:p>
          <a:p>
            <a:r>
              <a:rPr lang="en-AU" b="1" dirty="0"/>
              <a:t>Applications</a:t>
            </a:r>
          </a:p>
          <a:p>
            <a:pPr>
              <a:buFont typeface="Arial" panose="020B0604020202020204" pitchFamily="34" charset="0"/>
              <a:buChar char="•"/>
            </a:pPr>
            <a:r>
              <a:rPr lang="en-AU" b="1" dirty="0"/>
              <a:t>Text Summarization:</a:t>
            </a:r>
            <a:r>
              <a:rPr lang="en-AU" dirty="0"/>
              <a:t> T5 can condense long pieces of text into shorter summaries while retaining the essential information.</a:t>
            </a:r>
          </a:p>
          <a:p>
            <a:pPr>
              <a:buFont typeface="Arial" panose="020B0604020202020204" pitchFamily="34" charset="0"/>
              <a:buChar char="•"/>
            </a:pPr>
            <a:r>
              <a:rPr lang="en-AU" b="1" dirty="0"/>
              <a:t>Machine Translation:</a:t>
            </a:r>
            <a:r>
              <a:rPr lang="en-AU" dirty="0"/>
              <a:t> T5 can translate text between different languages, making it useful for multilingual applications.</a:t>
            </a:r>
          </a:p>
          <a:p>
            <a:pPr>
              <a:buFont typeface="Arial" panose="020B0604020202020204" pitchFamily="34" charset="0"/>
              <a:buChar char="•"/>
            </a:pPr>
            <a:r>
              <a:rPr lang="en-AU" b="1" dirty="0"/>
              <a:t>Text Classification:</a:t>
            </a:r>
            <a:r>
              <a:rPr lang="en-AU" dirty="0"/>
              <a:t> Although traditionally done using models like BERT, T5 can also perform text classification by outputting the appropriate label as text.</a:t>
            </a:r>
          </a:p>
          <a:p>
            <a:pPr>
              <a:buFont typeface="Arial" panose="020B0604020202020204" pitchFamily="34" charset="0"/>
              <a:buChar char="•"/>
            </a:pPr>
            <a:r>
              <a:rPr lang="en-AU" b="1" dirty="0"/>
              <a:t>Question Answering:</a:t>
            </a:r>
            <a:r>
              <a:rPr lang="en-AU" dirty="0"/>
              <a:t> T5 can be used to generate answers to questions based on a provided context.</a:t>
            </a:r>
          </a:p>
          <a:p>
            <a:pPr>
              <a:buFont typeface="Arial" panose="020B0604020202020204" pitchFamily="34" charset="0"/>
              <a:buChar char="•"/>
            </a:pPr>
            <a:r>
              <a:rPr lang="en-AU" b="1" dirty="0"/>
              <a:t>Creative Writing:</a:t>
            </a:r>
            <a:r>
              <a:rPr lang="en-AU" dirty="0"/>
              <a:t> Like GPT-2, T5 can generate text creatively based on a given prompt, though it is typically used in more structured tasks.</a:t>
            </a:r>
          </a:p>
          <a:p>
            <a:endParaRPr lang="en-AU" b="1" dirty="0"/>
          </a:p>
          <a:p>
            <a:r>
              <a:rPr lang="en-AU" b="1" dirty="0"/>
              <a:t>Strengths</a:t>
            </a:r>
          </a:p>
          <a:p>
            <a:pPr>
              <a:buFont typeface="Arial" panose="020B0604020202020204" pitchFamily="34" charset="0"/>
              <a:buChar char="•"/>
            </a:pPr>
            <a:r>
              <a:rPr lang="en-AU" b="1" dirty="0"/>
              <a:t>Unified Framework:</a:t>
            </a:r>
            <a:r>
              <a:rPr lang="en-AU" dirty="0"/>
              <a:t> The ability to handle multiple NLP tasks within a single model architecture is one of T5's greatest strengths. This reduces the need for task-specific models and allows for more straightforward transfer learning.</a:t>
            </a:r>
          </a:p>
          <a:p>
            <a:pPr>
              <a:buFont typeface="Arial" panose="020B0604020202020204" pitchFamily="34" charset="0"/>
              <a:buChar char="•"/>
            </a:pPr>
            <a:r>
              <a:rPr lang="en-AU" b="1" dirty="0"/>
              <a:t>Performance:</a:t>
            </a:r>
            <a:r>
              <a:rPr lang="en-AU" dirty="0"/>
              <a:t> T5 has achieved state-of-the-art results on several benchmarks, such as the GLUE benchmark for language understanding, showcasing its strong generalization abilities.</a:t>
            </a:r>
          </a:p>
          <a:p>
            <a:pPr>
              <a:buFont typeface="Arial" panose="020B0604020202020204" pitchFamily="34" charset="0"/>
              <a:buChar char="•"/>
            </a:pPr>
            <a:r>
              <a:rPr lang="en-AU" b="1" dirty="0"/>
              <a:t>Versatility:</a:t>
            </a:r>
            <a:r>
              <a:rPr lang="en-AU" dirty="0"/>
              <a:t> T5’s text-to-text paradigm is flexible, making it applicable to almost any text-related task.</a:t>
            </a:r>
          </a:p>
          <a:p>
            <a:endParaRPr lang="en-AU" b="1" dirty="0"/>
          </a:p>
          <a:p>
            <a:r>
              <a:rPr lang="en-AU" b="1" dirty="0"/>
              <a:t>Limitations</a:t>
            </a:r>
          </a:p>
          <a:p>
            <a:pPr>
              <a:buFont typeface="Arial" panose="020B0604020202020204" pitchFamily="34" charset="0"/>
              <a:buChar char="•"/>
            </a:pPr>
            <a:r>
              <a:rPr lang="en-AU" b="1" dirty="0"/>
              <a:t>Resource-Intensive:</a:t>
            </a:r>
            <a:r>
              <a:rPr lang="en-AU" dirty="0"/>
              <a:t> Larger versions of T5 require significant computational resources for both training and inference. This makes it less accessible for those without access to high-end hardware.</a:t>
            </a:r>
          </a:p>
          <a:p>
            <a:pPr>
              <a:buFont typeface="Arial" panose="020B0604020202020204" pitchFamily="34" charset="0"/>
              <a:buChar char="•"/>
            </a:pPr>
            <a:r>
              <a:rPr lang="en-AU" b="1" dirty="0"/>
              <a:t>Complexity:</a:t>
            </a:r>
            <a:r>
              <a:rPr lang="en-AU" dirty="0"/>
              <a:t> The model’s general-purpose nature means that it might not always be the most efficient choice for highly specialized tasks where simpler models might suffice.</a:t>
            </a:r>
          </a:p>
          <a:p>
            <a:pPr>
              <a:buFont typeface="Arial" panose="020B0604020202020204" pitchFamily="34" charset="0"/>
              <a:buChar char="•"/>
            </a:pPr>
            <a:r>
              <a:rPr lang="en-AU" b="1" dirty="0"/>
              <a:t>Interpretability:</a:t>
            </a:r>
            <a:r>
              <a:rPr lang="en-AU" dirty="0"/>
              <a:t> Like many large language models, T5 can be difficult to interpret, making it challenging to understand why it generates specific outputs.</a:t>
            </a:r>
          </a:p>
          <a:p>
            <a:endParaRPr lang="en-US" dirty="0"/>
          </a:p>
        </p:txBody>
      </p:sp>
      <p:sp>
        <p:nvSpPr>
          <p:cNvPr id="4" name="Slide Number Placeholder 3"/>
          <p:cNvSpPr>
            <a:spLocks noGrp="1"/>
          </p:cNvSpPr>
          <p:nvPr>
            <p:ph type="sldNum" sz="quarter" idx="5"/>
          </p:nvPr>
        </p:nvSpPr>
        <p:spPr/>
        <p:txBody>
          <a:bodyPr/>
          <a:lstStyle/>
          <a:p>
            <a:fld id="{403661F3-2D22-6148-BBD6-20F409DD6EF2}" type="slidenum">
              <a:rPr lang="en-US" smtClean="0"/>
              <a:t>13</a:t>
            </a:fld>
            <a:endParaRPr lang="en-US"/>
          </a:p>
        </p:txBody>
      </p:sp>
    </p:spTree>
    <p:extLst>
      <p:ext uri="{BB962C8B-B14F-4D97-AF65-F5344CB8AC3E}">
        <p14:creationId xmlns:p14="http://schemas.microsoft.com/office/powerpoint/2010/main" val="21775061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a:t>
            </a:r>
            <a:r>
              <a:rPr lang="en-AU" b="1" dirty="0" err="1"/>
              <a:t>Longformer</a:t>
            </a:r>
            <a:r>
              <a:rPr lang="en-AU" dirty="0"/>
              <a:t> is a transformer-based model designed specifically to handle long documents efficiently, overcoming the limitations of traditional transformer models like BERT and GPT, which struggle with long sequences due to their quadratic complexity in the self-attention mechanism. </a:t>
            </a:r>
            <a:r>
              <a:rPr lang="en-AU" dirty="0" err="1"/>
              <a:t>Longformer</a:t>
            </a:r>
            <a:r>
              <a:rPr lang="en-AU" dirty="0"/>
              <a:t> introduces a more efficient attention mechanism, allowing it to process much longer sequences of text while maintaining computational feasibility.</a:t>
            </a:r>
          </a:p>
          <a:p>
            <a:r>
              <a:rPr lang="en-AU" b="1" dirty="0"/>
              <a:t>Key Features and Innovations of </a:t>
            </a:r>
            <a:r>
              <a:rPr lang="en-AU" b="1" dirty="0" err="1"/>
              <a:t>Longformer</a:t>
            </a:r>
            <a:endParaRPr lang="en-AU" b="1" dirty="0"/>
          </a:p>
          <a:p>
            <a:pPr>
              <a:buFont typeface="+mj-lt"/>
              <a:buAutoNum type="arabicPeriod"/>
            </a:pPr>
            <a:r>
              <a:rPr lang="en-AU" b="1" dirty="0"/>
              <a:t>Self-Attention in Transformers:</a:t>
            </a:r>
            <a:endParaRPr lang="en-AU" dirty="0"/>
          </a:p>
          <a:p>
            <a:pPr marL="742950" lvl="1" indent="-285750">
              <a:buFont typeface="+mj-lt"/>
              <a:buAutoNum type="arabicPeriod"/>
            </a:pPr>
            <a:r>
              <a:rPr lang="en-AU" dirty="0"/>
              <a:t>In traditional transformers, the self-attention mechanism allows each token in a sequence to attend to every other token. This creates a matrix of size n x n, where n is the number of tokens in the sequence. As n increases, the memory and computation required grow quadratically, making it difficult to process long sequences.</a:t>
            </a:r>
          </a:p>
          <a:p>
            <a:pPr marL="742950" lvl="1" indent="-285750">
              <a:buFont typeface="+mj-lt"/>
              <a:buAutoNum type="arabicPeriod"/>
            </a:pPr>
            <a:r>
              <a:rPr lang="en-AU" dirty="0"/>
              <a:t>For example, BERT has a maximum input length of 512 tokens, beyond which it cannot process text directly, limiting its use for tasks involving long documents like full-length articles or research papers.</a:t>
            </a:r>
          </a:p>
          <a:p>
            <a:pPr>
              <a:buFont typeface="+mj-lt"/>
              <a:buAutoNum type="arabicPeriod"/>
            </a:pPr>
            <a:r>
              <a:rPr lang="en-AU" b="1" dirty="0"/>
              <a:t>Efficient Attention Mechanism:</a:t>
            </a:r>
            <a:endParaRPr lang="en-AU" dirty="0"/>
          </a:p>
          <a:p>
            <a:pPr marL="742950" lvl="1" indent="-285750">
              <a:buFont typeface="+mj-lt"/>
              <a:buAutoNum type="arabicPeriod"/>
            </a:pPr>
            <a:r>
              <a:rPr lang="en-AU" b="1" dirty="0"/>
              <a:t>Local Attention:</a:t>
            </a:r>
            <a:r>
              <a:rPr lang="en-AU" dirty="0"/>
              <a:t> </a:t>
            </a:r>
            <a:r>
              <a:rPr lang="en-AU" dirty="0" err="1"/>
              <a:t>Longformer</a:t>
            </a:r>
            <a:r>
              <a:rPr lang="en-AU" dirty="0"/>
              <a:t> introduces a </a:t>
            </a:r>
            <a:r>
              <a:rPr lang="en-AU" b="1" dirty="0"/>
              <a:t>sliding window attention</a:t>
            </a:r>
            <a:r>
              <a:rPr lang="en-AU" dirty="0"/>
              <a:t> mechanism where each token attends to a fixed number of </a:t>
            </a:r>
            <a:r>
              <a:rPr lang="en-AU" dirty="0" err="1"/>
              <a:t>neighboring</a:t>
            </a:r>
            <a:r>
              <a:rPr lang="en-AU" dirty="0"/>
              <a:t> tokens. This reduces the complexity from quadratic to linear, allowing the model to scale to longer sequences.</a:t>
            </a:r>
          </a:p>
          <a:p>
            <a:pPr marL="1143000" lvl="2" indent="-228600">
              <a:buFont typeface="+mj-lt"/>
              <a:buAutoNum type="arabicPeriod"/>
            </a:pPr>
            <a:r>
              <a:rPr lang="en-AU" b="1" dirty="0"/>
              <a:t>Sliding Window:</a:t>
            </a:r>
            <a:r>
              <a:rPr lang="en-AU" dirty="0"/>
              <a:t> For example, with a window size of 512, each token only attends to its 256 preceding and 256 following tokens, dramatically reducing the computational load.</a:t>
            </a:r>
          </a:p>
          <a:p>
            <a:pPr marL="742950" lvl="1" indent="-285750">
              <a:buFont typeface="+mj-lt"/>
              <a:buAutoNum type="arabicPeriod"/>
            </a:pPr>
            <a:r>
              <a:rPr lang="en-AU" b="1" dirty="0"/>
              <a:t>Global Attention:</a:t>
            </a:r>
            <a:r>
              <a:rPr lang="en-AU" dirty="0"/>
              <a:t> In addition to local attention, </a:t>
            </a:r>
            <a:r>
              <a:rPr lang="en-AU" dirty="0" err="1"/>
              <a:t>Longformer</a:t>
            </a:r>
            <a:r>
              <a:rPr lang="en-AU" dirty="0"/>
              <a:t> can apply global attention to specific tokens that are crucial for the task. This allows certain tokens (e.g., the [CLS] token in classification tasks) to attend to all other tokens in the sequence, enabling the model to gather information from across the entire document when necessary.</a:t>
            </a:r>
          </a:p>
          <a:p>
            <a:pPr>
              <a:buFont typeface="+mj-lt"/>
              <a:buAutoNum type="arabicPeriod"/>
            </a:pPr>
            <a:r>
              <a:rPr lang="en-AU" b="1" dirty="0"/>
              <a:t>Scalability:</a:t>
            </a:r>
            <a:endParaRPr lang="en-AU" dirty="0"/>
          </a:p>
          <a:p>
            <a:pPr marL="742950" lvl="1" indent="-285750">
              <a:buFont typeface="+mj-lt"/>
              <a:buAutoNum type="arabicPeriod"/>
            </a:pPr>
            <a:r>
              <a:rPr lang="en-AU" dirty="0" err="1"/>
              <a:t>Longformer</a:t>
            </a:r>
            <a:r>
              <a:rPr lang="en-AU" dirty="0"/>
              <a:t> can handle sequences much longer than 512 tokens, often extending to thousands of tokens (e.g., 4096 tokens or more). This makes it particularly suited for tasks involving long-form text, such as document classification, summarization, or question answering over long documents.</a:t>
            </a:r>
          </a:p>
          <a:p>
            <a:pPr marL="742950" lvl="1" indent="-285750">
              <a:buFont typeface="+mj-lt"/>
              <a:buAutoNum type="arabicPeriod"/>
            </a:pPr>
            <a:r>
              <a:rPr lang="en-AU" dirty="0"/>
              <a:t>By efficiently managing the attention mechanism, </a:t>
            </a:r>
            <a:r>
              <a:rPr lang="en-AU" dirty="0" err="1"/>
              <a:t>Longformer</a:t>
            </a:r>
            <a:r>
              <a:rPr lang="en-AU" dirty="0"/>
              <a:t> maintains performance while scaling to these longer sequences, something that was previously impractical with standard transformers.</a:t>
            </a:r>
          </a:p>
          <a:p>
            <a:pPr>
              <a:buFont typeface="+mj-lt"/>
              <a:buAutoNum type="arabicPeriod"/>
            </a:pPr>
            <a:r>
              <a:rPr lang="en-AU" b="1" dirty="0"/>
              <a:t>Use Cases:</a:t>
            </a:r>
            <a:endParaRPr lang="en-AU" dirty="0"/>
          </a:p>
          <a:p>
            <a:pPr marL="742950" lvl="1" indent="-285750">
              <a:buFont typeface="+mj-lt"/>
              <a:buAutoNum type="arabicPeriod"/>
            </a:pPr>
            <a:r>
              <a:rPr lang="en-AU" b="1" dirty="0"/>
              <a:t>Document Classification:</a:t>
            </a:r>
            <a:r>
              <a:rPr lang="en-AU" dirty="0"/>
              <a:t> </a:t>
            </a:r>
            <a:r>
              <a:rPr lang="en-AU" dirty="0" err="1"/>
              <a:t>Longformer</a:t>
            </a:r>
            <a:r>
              <a:rPr lang="en-AU" dirty="0"/>
              <a:t> is ideal for tasks where the entire document needs to be considered, such as classifying legal documents, research papers, or lengthy articles.</a:t>
            </a:r>
          </a:p>
          <a:p>
            <a:pPr marL="742950" lvl="1" indent="-285750">
              <a:buFont typeface="+mj-lt"/>
              <a:buAutoNum type="arabicPeriod"/>
            </a:pPr>
            <a:r>
              <a:rPr lang="en-AU" b="1" dirty="0"/>
              <a:t>Summarization:</a:t>
            </a:r>
            <a:r>
              <a:rPr lang="en-AU" dirty="0"/>
              <a:t> </a:t>
            </a:r>
            <a:r>
              <a:rPr lang="en-AU" dirty="0" err="1"/>
              <a:t>Longformer</a:t>
            </a:r>
            <a:r>
              <a:rPr lang="en-AU" dirty="0"/>
              <a:t> can generate summaries of long documents by capturing relevant information spread throughout the text.</a:t>
            </a:r>
          </a:p>
          <a:p>
            <a:pPr marL="742950" lvl="1" indent="-285750">
              <a:buFont typeface="+mj-lt"/>
              <a:buAutoNum type="arabicPeriod"/>
            </a:pPr>
            <a:r>
              <a:rPr lang="en-AU" b="1" dirty="0"/>
              <a:t>Question Answering:</a:t>
            </a:r>
            <a:r>
              <a:rPr lang="en-AU" dirty="0"/>
              <a:t> For tasks that require understanding long passages of text to find answers, </a:t>
            </a:r>
            <a:r>
              <a:rPr lang="en-AU" dirty="0" err="1"/>
              <a:t>Longformer</a:t>
            </a:r>
            <a:r>
              <a:rPr lang="en-AU" dirty="0"/>
              <a:t> can efficiently process and attend to relevant sections of the document.</a:t>
            </a:r>
          </a:p>
          <a:p>
            <a:pPr>
              <a:buFont typeface="+mj-lt"/>
              <a:buAutoNum type="arabicPeriod"/>
            </a:pPr>
            <a:r>
              <a:rPr lang="en-AU" b="1" dirty="0"/>
              <a:t>Pre-trained Models:</a:t>
            </a:r>
            <a:endParaRPr lang="en-AU" dirty="0"/>
          </a:p>
          <a:p>
            <a:pPr marL="742950" lvl="1" indent="-285750">
              <a:buFont typeface="+mj-lt"/>
              <a:buAutoNum type="arabicPeriod"/>
            </a:pPr>
            <a:r>
              <a:rPr lang="en-AU" dirty="0" err="1"/>
              <a:t>Longformer</a:t>
            </a:r>
            <a:r>
              <a:rPr lang="en-AU" dirty="0"/>
              <a:t> comes in different pre-trained versions, typically based on the BERT or </a:t>
            </a:r>
            <a:r>
              <a:rPr lang="en-AU" dirty="0" err="1"/>
              <a:t>RoBERTa</a:t>
            </a:r>
            <a:r>
              <a:rPr lang="en-AU" dirty="0"/>
              <a:t> architectures. These models can be fine-tuned for specific tasks involving long sequences, leveraging the pre-training on large corpora for effective downstream performance.</a:t>
            </a:r>
          </a:p>
          <a:p>
            <a:endParaRPr lang="en-US" dirty="0"/>
          </a:p>
        </p:txBody>
      </p:sp>
      <p:sp>
        <p:nvSpPr>
          <p:cNvPr id="4" name="Slide Number Placeholder 3"/>
          <p:cNvSpPr>
            <a:spLocks noGrp="1"/>
          </p:cNvSpPr>
          <p:nvPr>
            <p:ph type="sldNum" sz="quarter" idx="5"/>
          </p:nvPr>
        </p:nvSpPr>
        <p:spPr/>
        <p:txBody>
          <a:bodyPr/>
          <a:lstStyle/>
          <a:p>
            <a:fld id="{403661F3-2D22-6148-BBD6-20F409DD6EF2}" type="slidenum">
              <a:rPr lang="en-US" smtClean="0"/>
              <a:t>15</a:t>
            </a:fld>
            <a:endParaRPr lang="en-US"/>
          </a:p>
        </p:txBody>
      </p:sp>
    </p:spTree>
    <p:extLst>
      <p:ext uri="{BB962C8B-B14F-4D97-AF65-F5344CB8AC3E}">
        <p14:creationId xmlns:p14="http://schemas.microsoft.com/office/powerpoint/2010/main" val="31735518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2798B-A170-B85E-7668-3EDF3C3B5FEB}"/>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F376CE4-97A0-3B0E-5CC0-A9CB738A032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A1C8C919-3A37-51D2-3CA5-018C48C24F99}"/>
              </a:ext>
            </a:extLst>
          </p:cNvPr>
          <p:cNvSpPr>
            <a:spLocks noGrp="1"/>
          </p:cNvSpPr>
          <p:nvPr>
            <p:ph type="dt" sz="half" idx="10"/>
          </p:nvPr>
        </p:nvSpPr>
        <p:spPr/>
        <p:txBody>
          <a:bodyPr/>
          <a:lstStyle/>
          <a:p>
            <a:fld id="{2E3DDDA1-6237-6043-9A66-FDEA8DAE621C}" type="datetimeFigureOut">
              <a:rPr lang="en-US" smtClean="0"/>
              <a:t>8/12/24</a:t>
            </a:fld>
            <a:endParaRPr lang="en-US"/>
          </a:p>
        </p:txBody>
      </p:sp>
      <p:sp>
        <p:nvSpPr>
          <p:cNvPr id="5" name="Footer Placeholder 4">
            <a:extLst>
              <a:ext uri="{FF2B5EF4-FFF2-40B4-BE49-F238E27FC236}">
                <a16:creationId xmlns:a16="http://schemas.microsoft.com/office/drawing/2014/main" id="{E93552B2-E882-1778-8E90-0298F9C449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7A3B70B-0B15-33F2-346A-884A9E81AC8D}"/>
              </a:ext>
            </a:extLst>
          </p:cNvPr>
          <p:cNvSpPr>
            <a:spLocks noGrp="1"/>
          </p:cNvSpPr>
          <p:nvPr>
            <p:ph type="sldNum" sz="quarter" idx="12"/>
          </p:nvPr>
        </p:nvSpPr>
        <p:spPr/>
        <p:txBody>
          <a:bodyPr/>
          <a:lstStyle/>
          <a:p>
            <a:fld id="{C58EDA48-6A49-2C47-ADE1-A9B2DEE27631}" type="slidenum">
              <a:rPr lang="en-US" smtClean="0"/>
              <a:t>‹#›</a:t>
            </a:fld>
            <a:endParaRPr lang="en-US"/>
          </a:p>
        </p:txBody>
      </p:sp>
    </p:spTree>
    <p:extLst>
      <p:ext uri="{BB962C8B-B14F-4D97-AF65-F5344CB8AC3E}">
        <p14:creationId xmlns:p14="http://schemas.microsoft.com/office/powerpoint/2010/main" val="1112140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B5440-88E4-7B2E-55E3-C4D18490F283}"/>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6455A2B-188B-CD25-56DC-565DD683AF2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D921AA7-5642-6123-B383-D563F88B0361}"/>
              </a:ext>
            </a:extLst>
          </p:cNvPr>
          <p:cNvSpPr>
            <a:spLocks noGrp="1"/>
          </p:cNvSpPr>
          <p:nvPr>
            <p:ph type="dt" sz="half" idx="10"/>
          </p:nvPr>
        </p:nvSpPr>
        <p:spPr/>
        <p:txBody>
          <a:bodyPr/>
          <a:lstStyle/>
          <a:p>
            <a:fld id="{2E3DDDA1-6237-6043-9A66-FDEA8DAE621C}" type="datetimeFigureOut">
              <a:rPr lang="en-US" smtClean="0"/>
              <a:t>8/12/24</a:t>
            </a:fld>
            <a:endParaRPr lang="en-US"/>
          </a:p>
        </p:txBody>
      </p:sp>
      <p:sp>
        <p:nvSpPr>
          <p:cNvPr id="5" name="Footer Placeholder 4">
            <a:extLst>
              <a:ext uri="{FF2B5EF4-FFF2-40B4-BE49-F238E27FC236}">
                <a16:creationId xmlns:a16="http://schemas.microsoft.com/office/drawing/2014/main" id="{FB1B3753-DBF0-289E-4B39-120E2261B6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845D87-36D3-8BCB-EE46-0AE256FD1F36}"/>
              </a:ext>
            </a:extLst>
          </p:cNvPr>
          <p:cNvSpPr>
            <a:spLocks noGrp="1"/>
          </p:cNvSpPr>
          <p:nvPr>
            <p:ph type="sldNum" sz="quarter" idx="12"/>
          </p:nvPr>
        </p:nvSpPr>
        <p:spPr/>
        <p:txBody>
          <a:bodyPr/>
          <a:lstStyle/>
          <a:p>
            <a:fld id="{C58EDA48-6A49-2C47-ADE1-A9B2DEE27631}" type="slidenum">
              <a:rPr lang="en-US" smtClean="0"/>
              <a:t>‹#›</a:t>
            </a:fld>
            <a:endParaRPr lang="en-US"/>
          </a:p>
        </p:txBody>
      </p:sp>
    </p:spTree>
    <p:extLst>
      <p:ext uri="{BB962C8B-B14F-4D97-AF65-F5344CB8AC3E}">
        <p14:creationId xmlns:p14="http://schemas.microsoft.com/office/powerpoint/2010/main" val="13809216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DB4025-522B-7230-F45E-2A06F7632D4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F7A8707-AFB0-8D4B-F55D-44440C8BD90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416962A2-4BC7-0F95-ACB9-DFCAA943076A}"/>
              </a:ext>
            </a:extLst>
          </p:cNvPr>
          <p:cNvSpPr>
            <a:spLocks noGrp="1"/>
          </p:cNvSpPr>
          <p:nvPr>
            <p:ph type="dt" sz="half" idx="10"/>
          </p:nvPr>
        </p:nvSpPr>
        <p:spPr/>
        <p:txBody>
          <a:bodyPr/>
          <a:lstStyle/>
          <a:p>
            <a:fld id="{2E3DDDA1-6237-6043-9A66-FDEA8DAE621C}" type="datetimeFigureOut">
              <a:rPr lang="en-US" smtClean="0"/>
              <a:t>8/12/24</a:t>
            </a:fld>
            <a:endParaRPr lang="en-US"/>
          </a:p>
        </p:txBody>
      </p:sp>
      <p:sp>
        <p:nvSpPr>
          <p:cNvPr id="5" name="Footer Placeholder 4">
            <a:extLst>
              <a:ext uri="{FF2B5EF4-FFF2-40B4-BE49-F238E27FC236}">
                <a16:creationId xmlns:a16="http://schemas.microsoft.com/office/drawing/2014/main" id="{748848CF-D7D5-61B6-438B-6E46C1F18F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62C003-BC61-2468-1C65-438466599663}"/>
              </a:ext>
            </a:extLst>
          </p:cNvPr>
          <p:cNvSpPr>
            <a:spLocks noGrp="1"/>
          </p:cNvSpPr>
          <p:nvPr>
            <p:ph type="sldNum" sz="quarter" idx="12"/>
          </p:nvPr>
        </p:nvSpPr>
        <p:spPr/>
        <p:txBody>
          <a:bodyPr/>
          <a:lstStyle/>
          <a:p>
            <a:fld id="{C58EDA48-6A49-2C47-ADE1-A9B2DEE27631}" type="slidenum">
              <a:rPr lang="en-US" smtClean="0"/>
              <a:t>‹#›</a:t>
            </a:fld>
            <a:endParaRPr lang="en-US"/>
          </a:p>
        </p:txBody>
      </p:sp>
    </p:spTree>
    <p:extLst>
      <p:ext uri="{BB962C8B-B14F-4D97-AF65-F5344CB8AC3E}">
        <p14:creationId xmlns:p14="http://schemas.microsoft.com/office/powerpoint/2010/main" val="3913110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A14F5-5D8D-C63F-53D0-5308E92302D1}"/>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98221EB-BE7C-D047-9999-B51E067533C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91FCB11-2EE2-B628-65A8-6A3A423EBD0A}"/>
              </a:ext>
            </a:extLst>
          </p:cNvPr>
          <p:cNvSpPr>
            <a:spLocks noGrp="1"/>
          </p:cNvSpPr>
          <p:nvPr>
            <p:ph type="dt" sz="half" idx="10"/>
          </p:nvPr>
        </p:nvSpPr>
        <p:spPr/>
        <p:txBody>
          <a:bodyPr/>
          <a:lstStyle/>
          <a:p>
            <a:fld id="{2E3DDDA1-6237-6043-9A66-FDEA8DAE621C}" type="datetimeFigureOut">
              <a:rPr lang="en-US" smtClean="0"/>
              <a:t>8/12/24</a:t>
            </a:fld>
            <a:endParaRPr lang="en-US"/>
          </a:p>
        </p:txBody>
      </p:sp>
      <p:sp>
        <p:nvSpPr>
          <p:cNvPr id="5" name="Footer Placeholder 4">
            <a:extLst>
              <a:ext uri="{FF2B5EF4-FFF2-40B4-BE49-F238E27FC236}">
                <a16:creationId xmlns:a16="http://schemas.microsoft.com/office/drawing/2014/main" id="{83D34116-9845-5C5B-EEB5-0562608709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6F7CEB-151C-8D5D-B8A1-3DEE19C3EBAE}"/>
              </a:ext>
            </a:extLst>
          </p:cNvPr>
          <p:cNvSpPr>
            <a:spLocks noGrp="1"/>
          </p:cNvSpPr>
          <p:nvPr>
            <p:ph type="sldNum" sz="quarter" idx="12"/>
          </p:nvPr>
        </p:nvSpPr>
        <p:spPr/>
        <p:txBody>
          <a:bodyPr/>
          <a:lstStyle/>
          <a:p>
            <a:fld id="{C58EDA48-6A49-2C47-ADE1-A9B2DEE27631}" type="slidenum">
              <a:rPr lang="en-US" smtClean="0"/>
              <a:t>‹#›</a:t>
            </a:fld>
            <a:endParaRPr lang="en-US"/>
          </a:p>
        </p:txBody>
      </p:sp>
    </p:spTree>
    <p:extLst>
      <p:ext uri="{BB962C8B-B14F-4D97-AF65-F5344CB8AC3E}">
        <p14:creationId xmlns:p14="http://schemas.microsoft.com/office/powerpoint/2010/main" val="4265796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6CBAD7-9306-AA05-13C3-A1401191C44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1938F37-8332-66E7-3A7C-0EE5A22AC01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63A88C0-61AC-7A08-D898-611E32A66E28}"/>
              </a:ext>
            </a:extLst>
          </p:cNvPr>
          <p:cNvSpPr>
            <a:spLocks noGrp="1"/>
          </p:cNvSpPr>
          <p:nvPr>
            <p:ph type="dt" sz="half" idx="10"/>
          </p:nvPr>
        </p:nvSpPr>
        <p:spPr/>
        <p:txBody>
          <a:bodyPr/>
          <a:lstStyle/>
          <a:p>
            <a:fld id="{2E3DDDA1-6237-6043-9A66-FDEA8DAE621C}" type="datetimeFigureOut">
              <a:rPr lang="en-US" smtClean="0"/>
              <a:t>8/12/24</a:t>
            </a:fld>
            <a:endParaRPr lang="en-US"/>
          </a:p>
        </p:txBody>
      </p:sp>
      <p:sp>
        <p:nvSpPr>
          <p:cNvPr id="5" name="Footer Placeholder 4">
            <a:extLst>
              <a:ext uri="{FF2B5EF4-FFF2-40B4-BE49-F238E27FC236}">
                <a16:creationId xmlns:a16="http://schemas.microsoft.com/office/drawing/2014/main" id="{A63280DC-1456-D5B5-A418-281446B9544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3D0A0A-ED62-82B6-150C-CA596E6E55EA}"/>
              </a:ext>
            </a:extLst>
          </p:cNvPr>
          <p:cNvSpPr>
            <a:spLocks noGrp="1"/>
          </p:cNvSpPr>
          <p:nvPr>
            <p:ph type="sldNum" sz="quarter" idx="12"/>
          </p:nvPr>
        </p:nvSpPr>
        <p:spPr/>
        <p:txBody>
          <a:bodyPr/>
          <a:lstStyle/>
          <a:p>
            <a:fld id="{C58EDA48-6A49-2C47-ADE1-A9B2DEE27631}" type="slidenum">
              <a:rPr lang="en-US" smtClean="0"/>
              <a:t>‹#›</a:t>
            </a:fld>
            <a:endParaRPr lang="en-US"/>
          </a:p>
        </p:txBody>
      </p:sp>
    </p:spTree>
    <p:extLst>
      <p:ext uri="{BB962C8B-B14F-4D97-AF65-F5344CB8AC3E}">
        <p14:creationId xmlns:p14="http://schemas.microsoft.com/office/powerpoint/2010/main" val="30201772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0A691-0AD2-EA55-D512-EF1F5FB8B2D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27C4CE2A-968E-0BE5-0774-A27DF12B331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2046A4BE-AE7D-2EBB-89D3-8F4368C39FF5}"/>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8F66F5FA-7EF9-FA10-BFD9-3519677DF06A}"/>
              </a:ext>
            </a:extLst>
          </p:cNvPr>
          <p:cNvSpPr>
            <a:spLocks noGrp="1"/>
          </p:cNvSpPr>
          <p:nvPr>
            <p:ph type="dt" sz="half" idx="10"/>
          </p:nvPr>
        </p:nvSpPr>
        <p:spPr/>
        <p:txBody>
          <a:bodyPr/>
          <a:lstStyle/>
          <a:p>
            <a:fld id="{2E3DDDA1-6237-6043-9A66-FDEA8DAE621C}" type="datetimeFigureOut">
              <a:rPr lang="en-US" smtClean="0"/>
              <a:t>8/12/24</a:t>
            </a:fld>
            <a:endParaRPr lang="en-US"/>
          </a:p>
        </p:txBody>
      </p:sp>
      <p:sp>
        <p:nvSpPr>
          <p:cNvPr id="6" name="Footer Placeholder 5">
            <a:extLst>
              <a:ext uri="{FF2B5EF4-FFF2-40B4-BE49-F238E27FC236}">
                <a16:creationId xmlns:a16="http://schemas.microsoft.com/office/drawing/2014/main" id="{E800F207-0CBD-51C5-B1ED-BF25EB8AF9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D7D9AA-8B49-724F-ECCF-63F1ABC7E436}"/>
              </a:ext>
            </a:extLst>
          </p:cNvPr>
          <p:cNvSpPr>
            <a:spLocks noGrp="1"/>
          </p:cNvSpPr>
          <p:nvPr>
            <p:ph type="sldNum" sz="quarter" idx="12"/>
          </p:nvPr>
        </p:nvSpPr>
        <p:spPr/>
        <p:txBody>
          <a:bodyPr/>
          <a:lstStyle/>
          <a:p>
            <a:fld id="{C58EDA48-6A49-2C47-ADE1-A9B2DEE27631}" type="slidenum">
              <a:rPr lang="en-US" smtClean="0"/>
              <a:t>‹#›</a:t>
            </a:fld>
            <a:endParaRPr lang="en-US"/>
          </a:p>
        </p:txBody>
      </p:sp>
    </p:spTree>
    <p:extLst>
      <p:ext uri="{BB962C8B-B14F-4D97-AF65-F5344CB8AC3E}">
        <p14:creationId xmlns:p14="http://schemas.microsoft.com/office/powerpoint/2010/main" val="1835550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8502F-053E-9BA3-14B7-7F6211C8C44E}"/>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0DC6CB2-9EA7-CA14-0140-E32AAAD1AC3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554F07B8-B480-83D7-3365-26DDAABDF9B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68A0AD30-5FA3-888E-2B34-55C06EF7273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83E20F0-625A-E0AC-CBDD-D1FAC2967B77}"/>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6A4B994-3C22-97E2-40C4-2927EB00F9C8}"/>
              </a:ext>
            </a:extLst>
          </p:cNvPr>
          <p:cNvSpPr>
            <a:spLocks noGrp="1"/>
          </p:cNvSpPr>
          <p:nvPr>
            <p:ph type="dt" sz="half" idx="10"/>
          </p:nvPr>
        </p:nvSpPr>
        <p:spPr/>
        <p:txBody>
          <a:bodyPr/>
          <a:lstStyle/>
          <a:p>
            <a:fld id="{2E3DDDA1-6237-6043-9A66-FDEA8DAE621C}" type="datetimeFigureOut">
              <a:rPr lang="en-US" smtClean="0"/>
              <a:t>8/12/24</a:t>
            </a:fld>
            <a:endParaRPr lang="en-US"/>
          </a:p>
        </p:txBody>
      </p:sp>
      <p:sp>
        <p:nvSpPr>
          <p:cNvPr id="8" name="Footer Placeholder 7">
            <a:extLst>
              <a:ext uri="{FF2B5EF4-FFF2-40B4-BE49-F238E27FC236}">
                <a16:creationId xmlns:a16="http://schemas.microsoft.com/office/drawing/2014/main" id="{BD823A21-9714-2C41-A4A5-C4577ECFE59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B8572E5-D601-1EDF-EB14-1AFF1A86AA73}"/>
              </a:ext>
            </a:extLst>
          </p:cNvPr>
          <p:cNvSpPr>
            <a:spLocks noGrp="1"/>
          </p:cNvSpPr>
          <p:nvPr>
            <p:ph type="sldNum" sz="quarter" idx="12"/>
          </p:nvPr>
        </p:nvSpPr>
        <p:spPr/>
        <p:txBody>
          <a:bodyPr/>
          <a:lstStyle/>
          <a:p>
            <a:fld id="{C58EDA48-6A49-2C47-ADE1-A9B2DEE27631}" type="slidenum">
              <a:rPr lang="en-US" smtClean="0"/>
              <a:t>‹#›</a:t>
            </a:fld>
            <a:endParaRPr lang="en-US"/>
          </a:p>
        </p:txBody>
      </p:sp>
    </p:spTree>
    <p:extLst>
      <p:ext uri="{BB962C8B-B14F-4D97-AF65-F5344CB8AC3E}">
        <p14:creationId xmlns:p14="http://schemas.microsoft.com/office/powerpoint/2010/main" val="15639220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3954C-3B67-66E0-3446-481943A27F7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68FE5808-047B-F605-D664-F0DB3B6F40A1}"/>
              </a:ext>
            </a:extLst>
          </p:cNvPr>
          <p:cNvSpPr>
            <a:spLocks noGrp="1"/>
          </p:cNvSpPr>
          <p:nvPr>
            <p:ph type="dt" sz="half" idx="10"/>
          </p:nvPr>
        </p:nvSpPr>
        <p:spPr/>
        <p:txBody>
          <a:bodyPr/>
          <a:lstStyle/>
          <a:p>
            <a:fld id="{2E3DDDA1-6237-6043-9A66-FDEA8DAE621C}" type="datetimeFigureOut">
              <a:rPr lang="en-US" smtClean="0"/>
              <a:t>8/12/24</a:t>
            </a:fld>
            <a:endParaRPr lang="en-US"/>
          </a:p>
        </p:txBody>
      </p:sp>
      <p:sp>
        <p:nvSpPr>
          <p:cNvPr id="4" name="Footer Placeholder 3">
            <a:extLst>
              <a:ext uri="{FF2B5EF4-FFF2-40B4-BE49-F238E27FC236}">
                <a16:creationId xmlns:a16="http://schemas.microsoft.com/office/drawing/2014/main" id="{ACD9F120-9139-675D-44C9-16A8F42884F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B3DFC22-83A9-23CD-BD16-D0B923A4B100}"/>
              </a:ext>
            </a:extLst>
          </p:cNvPr>
          <p:cNvSpPr>
            <a:spLocks noGrp="1"/>
          </p:cNvSpPr>
          <p:nvPr>
            <p:ph type="sldNum" sz="quarter" idx="12"/>
          </p:nvPr>
        </p:nvSpPr>
        <p:spPr/>
        <p:txBody>
          <a:bodyPr/>
          <a:lstStyle/>
          <a:p>
            <a:fld id="{C58EDA48-6A49-2C47-ADE1-A9B2DEE27631}" type="slidenum">
              <a:rPr lang="en-US" smtClean="0"/>
              <a:t>‹#›</a:t>
            </a:fld>
            <a:endParaRPr lang="en-US"/>
          </a:p>
        </p:txBody>
      </p:sp>
    </p:spTree>
    <p:extLst>
      <p:ext uri="{BB962C8B-B14F-4D97-AF65-F5344CB8AC3E}">
        <p14:creationId xmlns:p14="http://schemas.microsoft.com/office/powerpoint/2010/main" val="11514616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76BC32-3CD0-E087-777B-37667F0859D8}"/>
              </a:ext>
            </a:extLst>
          </p:cNvPr>
          <p:cNvSpPr>
            <a:spLocks noGrp="1"/>
          </p:cNvSpPr>
          <p:nvPr>
            <p:ph type="dt" sz="half" idx="10"/>
          </p:nvPr>
        </p:nvSpPr>
        <p:spPr/>
        <p:txBody>
          <a:bodyPr/>
          <a:lstStyle/>
          <a:p>
            <a:fld id="{2E3DDDA1-6237-6043-9A66-FDEA8DAE621C}" type="datetimeFigureOut">
              <a:rPr lang="en-US" smtClean="0"/>
              <a:t>8/12/24</a:t>
            </a:fld>
            <a:endParaRPr lang="en-US"/>
          </a:p>
        </p:txBody>
      </p:sp>
      <p:sp>
        <p:nvSpPr>
          <p:cNvPr id="3" name="Footer Placeholder 2">
            <a:extLst>
              <a:ext uri="{FF2B5EF4-FFF2-40B4-BE49-F238E27FC236}">
                <a16:creationId xmlns:a16="http://schemas.microsoft.com/office/drawing/2014/main" id="{7F9797DF-B59F-6C4B-3C32-4D46A96AA46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B5FC7DD-4B53-7723-3F65-CE40BC082EC2}"/>
              </a:ext>
            </a:extLst>
          </p:cNvPr>
          <p:cNvSpPr>
            <a:spLocks noGrp="1"/>
          </p:cNvSpPr>
          <p:nvPr>
            <p:ph type="sldNum" sz="quarter" idx="12"/>
          </p:nvPr>
        </p:nvSpPr>
        <p:spPr/>
        <p:txBody>
          <a:bodyPr/>
          <a:lstStyle/>
          <a:p>
            <a:fld id="{C58EDA48-6A49-2C47-ADE1-A9B2DEE27631}" type="slidenum">
              <a:rPr lang="en-US" smtClean="0"/>
              <a:t>‹#›</a:t>
            </a:fld>
            <a:endParaRPr lang="en-US"/>
          </a:p>
        </p:txBody>
      </p:sp>
    </p:spTree>
    <p:extLst>
      <p:ext uri="{BB962C8B-B14F-4D97-AF65-F5344CB8AC3E}">
        <p14:creationId xmlns:p14="http://schemas.microsoft.com/office/powerpoint/2010/main" val="189632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C34A5-92B8-1FBC-EE91-AA25A6E6B1C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DEBC481-E281-380B-DAA1-6BF2F41825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1A287FD9-BF0B-7C74-A214-F89A559E4E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B8C0386-61A7-0ABD-C0CC-088570114900}"/>
              </a:ext>
            </a:extLst>
          </p:cNvPr>
          <p:cNvSpPr>
            <a:spLocks noGrp="1"/>
          </p:cNvSpPr>
          <p:nvPr>
            <p:ph type="dt" sz="half" idx="10"/>
          </p:nvPr>
        </p:nvSpPr>
        <p:spPr/>
        <p:txBody>
          <a:bodyPr/>
          <a:lstStyle/>
          <a:p>
            <a:fld id="{2E3DDDA1-6237-6043-9A66-FDEA8DAE621C}" type="datetimeFigureOut">
              <a:rPr lang="en-US" smtClean="0"/>
              <a:t>8/12/24</a:t>
            </a:fld>
            <a:endParaRPr lang="en-US"/>
          </a:p>
        </p:txBody>
      </p:sp>
      <p:sp>
        <p:nvSpPr>
          <p:cNvPr id="6" name="Footer Placeholder 5">
            <a:extLst>
              <a:ext uri="{FF2B5EF4-FFF2-40B4-BE49-F238E27FC236}">
                <a16:creationId xmlns:a16="http://schemas.microsoft.com/office/drawing/2014/main" id="{F8568D1C-2B01-9AC8-8F77-71B28DF312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99E4C3-18DD-2613-978F-C69B40F2E30F}"/>
              </a:ext>
            </a:extLst>
          </p:cNvPr>
          <p:cNvSpPr>
            <a:spLocks noGrp="1"/>
          </p:cNvSpPr>
          <p:nvPr>
            <p:ph type="sldNum" sz="quarter" idx="12"/>
          </p:nvPr>
        </p:nvSpPr>
        <p:spPr/>
        <p:txBody>
          <a:bodyPr/>
          <a:lstStyle/>
          <a:p>
            <a:fld id="{C58EDA48-6A49-2C47-ADE1-A9B2DEE27631}" type="slidenum">
              <a:rPr lang="en-US" smtClean="0"/>
              <a:t>‹#›</a:t>
            </a:fld>
            <a:endParaRPr lang="en-US"/>
          </a:p>
        </p:txBody>
      </p:sp>
    </p:spTree>
    <p:extLst>
      <p:ext uri="{BB962C8B-B14F-4D97-AF65-F5344CB8AC3E}">
        <p14:creationId xmlns:p14="http://schemas.microsoft.com/office/powerpoint/2010/main" val="22294241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07FF6-DACF-B794-A2B6-267AEAE3ABA6}"/>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20226333-0C06-91D5-030C-1354986488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BA7941E-A4B5-EDDA-0C98-DC56C67BEB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33936F4-DC97-5BC7-BAD8-C2290973BF3A}"/>
              </a:ext>
            </a:extLst>
          </p:cNvPr>
          <p:cNvSpPr>
            <a:spLocks noGrp="1"/>
          </p:cNvSpPr>
          <p:nvPr>
            <p:ph type="dt" sz="half" idx="10"/>
          </p:nvPr>
        </p:nvSpPr>
        <p:spPr/>
        <p:txBody>
          <a:bodyPr/>
          <a:lstStyle/>
          <a:p>
            <a:fld id="{2E3DDDA1-6237-6043-9A66-FDEA8DAE621C}" type="datetimeFigureOut">
              <a:rPr lang="en-US" smtClean="0"/>
              <a:t>8/12/24</a:t>
            </a:fld>
            <a:endParaRPr lang="en-US"/>
          </a:p>
        </p:txBody>
      </p:sp>
      <p:sp>
        <p:nvSpPr>
          <p:cNvPr id="6" name="Footer Placeholder 5">
            <a:extLst>
              <a:ext uri="{FF2B5EF4-FFF2-40B4-BE49-F238E27FC236}">
                <a16:creationId xmlns:a16="http://schemas.microsoft.com/office/drawing/2014/main" id="{329A9F24-343D-F0FC-DDA9-FFD848DB21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D5AFDE-839A-3F5C-46E4-124ACF5E180D}"/>
              </a:ext>
            </a:extLst>
          </p:cNvPr>
          <p:cNvSpPr>
            <a:spLocks noGrp="1"/>
          </p:cNvSpPr>
          <p:nvPr>
            <p:ph type="sldNum" sz="quarter" idx="12"/>
          </p:nvPr>
        </p:nvSpPr>
        <p:spPr/>
        <p:txBody>
          <a:bodyPr/>
          <a:lstStyle/>
          <a:p>
            <a:fld id="{C58EDA48-6A49-2C47-ADE1-A9B2DEE27631}" type="slidenum">
              <a:rPr lang="en-US" smtClean="0"/>
              <a:t>‹#›</a:t>
            </a:fld>
            <a:endParaRPr lang="en-US"/>
          </a:p>
        </p:txBody>
      </p:sp>
    </p:spTree>
    <p:extLst>
      <p:ext uri="{BB962C8B-B14F-4D97-AF65-F5344CB8AC3E}">
        <p14:creationId xmlns:p14="http://schemas.microsoft.com/office/powerpoint/2010/main" val="4262552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3099450-0BBD-0303-D59B-0E0591A540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C37B693-E258-71A3-FA9F-6090AB961E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8A11EB2C-E7F1-6819-70F2-D88EE89C94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3DDDA1-6237-6043-9A66-FDEA8DAE621C}" type="datetimeFigureOut">
              <a:rPr lang="en-US" smtClean="0"/>
              <a:t>8/12/24</a:t>
            </a:fld>
            <a:endParaRPr lang="en-US"/>
          </a:p>
        </p:txBody>
      </p:sp>
      <p:sp>
        <p:nvSpPr>
          <p:cNvPr id="5" name="Footer Placeholder 4">
            <a:extLst>
              <a:ext uri="{FF2B5EF4-FFF2-40B4-BE49-F238E27FC236}">
                <a16:creationId xmlns:a16="http://schemas.microsoft.com/office/drawing/2014/main" id="{6669E823-DFBD-52C0-8CAE-2A3A240593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C73E3AF-4F75-DE49-62EB-4AAA9380B9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8EDA48-6A49-2C47-ADE1-A9B2DEE27631}" type="slidenum">
              <a:rPr lang="en-US" smtClean="0"/>
              <a:t>‹#›</a:t>
            </a:fld>
            <a:endParaRPr lang="en-US"/>
          </a:p>
        </p:txBody>
      </p:sp>
    </p:spTree>
    <p:extLst>
      <p:ext uri="{BB962C8B-B14F-4D97-AF65-F5344CB8AC3E}">
        <p14:creationId xmlns:p14="http://schemas.microsoft.com/office/powerpoint/2010/main" val="11059876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huggingface.co/docs/transformers/en/model_doc/bert"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huggingface.co/openai-community/gpt2"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huggingface.co/docs/transformers/en/model_doc/t5"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huggingface.co/docs/transformers/en/model_doc/bart"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huggingface.co/docs/transformers/en/model_doc/longformer"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9">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60C40C-5C09-26AB-D0A3-DE5DE85409EF}"/>
              </a:ext>
            </a:extLst>
          </p:cNvPr>
          <p:cNvSpPr>
            <a:spLocks noGrp="1"/>
          </p:cNvSpPr>
          <p:nvPr>
            <p:ph type="ctrTitle"/>
          </p:nvPr>
        </p:nvSpPr>
        <p:spPr>
          <a:xfrm>
            <a:off x="890338" y="640080"/>
            <a:ext cx="3734014" cy="3566160"/>
          </a:xfrm>
        </p:spPr>
        <p:txBody>
          <a:bodyPr anchor="b">
            <a:normAutofit/>
          </a:bodyPr>
          <a:lstStyle/>
          <a:p>
            <a:pPr algn="l"/>
            <a:r>
              <a:rPr lang="en-US" sz="5400" dirty="0"/>
              <a:t>Digging further into LLM and HF</a:t>
            </a:r>
          </a:p>
        </p:txBody>
      </p:sp>
      <p:sp>
        <p:nvSpPr>
          <p:cNvPr id="3" name="Subtitle 2">
            <a:extLst>
              <a:ext uri="{FF2B5EF4-FFF2-40B4-BE49-F238E27FC236}">
                <a16:creationId xmlns:a16="http://schemas.microsoft.com/office/drawing/2014/main" id="{BE7622D8-AC00-A735-E5BA-A92AD0AAC294}"/>
              </a:ext>
            </a:extLst>
          </p:cNvPr>
          <p:cNvSpPr>
            <a:spLocks noGrp="1"/>
          </p:cNvSpPr>
          <p:nvPr>
            <p:ph type="subTitle" idx="1"/>
          </p:nvPr>
        </p:nvSpPr>
        <p:spPr>
          <a:xfrm>
            <a:off x="890339" y="4636008"/>
            <a:ext cx="3734014" cy="1572768"/>
          </a:xfrm>
        </p:spPr>
        <p:txBody>
          <a:bodyPr>
            <a:normAutofit/>
          </a:bodyPr>
          <a:lstStyle/>
          <a:p>
            <a:pPr algn="l"/>
            <a:r>
              <a:rPr lang="en-US"/>
              <a:t>Dr Maria Prokofieva</a:t>
            </a:r>
          </a:p>
        </p:txBody>
      </p:sp>
      <p:sp>
        <p:nvSpPr>
          <p:cNvPr id="19"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 up of a watch&#10;&#10;Description automatically generated">
            <a:extLst>
              <a:ext uri="{FF2B5EF4-FFF2-40B4-BE49-F238E27FC236}">
                <a16:creationId xmlns:a16="http://schemas.microsoft.com/office/drawing/2014/main" id="{21C06E68-6FE4-AF60-1C27-900B658CFAE7}"/>
              </a:ext>
            </a:extLst>
          </p:cNvPr>
          <p:cNvPicPr>
            <a:picLocks noChangeAspect="1"/>
          </p:cNvPicPr>
          <p:nvPr/>
        </p:nvPicPr>
        <p:blipFill>
          <a:blip r:embed="rId2" cstate="hqprint">
            <a:extLst>
              <a:ext uri="{28A0092B-C50C-407E-A947-70E740481C1C}">
                <a14:useLocalDpi xmlns:a14="http://schemas.microsoft.com/office/drawing/2010/main"/>
              </a:ext>
            </a:extLst>
          </a:blip>
          <a:src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37444118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440A548-C0D4-4418-940E-EDC2F1D9A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708B267-8CD2-4684-A57B-9F1070769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08CDFD-399A-1CA2-C9BB-785313D3E71B}"/>
              </a:ext>
            </a:extLst>
          </p:cNvPr>
          <p:cNvSpPr>
            <a:spLocks noGrp="1"/>
          </p:cNvSpPr>
          <p:nvPr>
            <p:ph type="title"/>
          </p:nvPr>
        </p:nvSpPr>
        <p:spPr>
          <a:xfrm>
            <a:off x="5653463" y="236619"/>
            <a:ext cx="4766330" cy="1454051"/>
          </a:xfrm>
        </p:spPr>
        <p:txBody>
          <a:bodyPr>
            <a:normAutofit/>
          </a:bodyPr>
          <a:lstStyle/>
          <a:p>
            <a:r>
              <a:rPr lang="en-AU" sz="3600" b="1" dirty="0">
                <a:solidFill>
                  <a:schemeClr val="tx2"/>
                </a:solidFill>
              </a:rPr>
              <a:t>BERT</a:t>
            </a:r>
            <a:endParaRPr lang="en-US" sz="3600" dirty="0">
              <a:solidFill>
                <a:schemeClr val="tx2"/>
              </a:solidFill>
            </a:endParaRPr>
          </a:p>
        </p:txBody>
      </p:sp>
      <p:grpSp>
        <p:nvGrpSpPr>
          <p:cNvPr id="25" name="Group 24">
            <a:extLst>
              <a:ext uri="{FF2B5EF4-FFF2-40B4-BE49-F238E27FC236}">
                <a16:creationId xmlns:a16="http://schemas.microsoft.com/office/drawing/2014/main" id="{41E5AB36-9328-47E9-95AD-E38AC1C0E1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369"/>
            <a:ext cx="6091008" cy="6858000"/>
            <a:chOff x="305" y="-369"/>
            <a:chExt cx="6091008" cy="6858000"/>
          </a:xfrm>
        </p:grpSpPr>
        <p:sp>
          <p:nvSpPr>
            <p:cNvPr id="26" name="Freeform: Shape 25">
              <a:extLst>
                <a:ext uri="{FF2B5EF4-FFF2-40B4-BE49-F238E27FC236}">
                  <a16:creationId xmlns:a16="http://schemas.microsoft.com/office/drawing/2014/main" id="{4532450F-A219-4BF5-88FA-A47084237C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57007" cy="6858000"/>
            </a:xfrm>
            <a:custGeom>
              <a:avLst/>
              <a:gdLst>
                <a:gd name="connsiteX0" fmla="*/ 1423825 w 6057007"/>
                <a:gd name="connsiteY0" fmla="*/ 0 h 6858000"/>
                <a:gd name="connsiteX1" fmla="*/ 4262456 w 6057007"/>
                <a:gd name="connsiteY1" fmla="*/ 0 h 6858000"/>
                <a:gd name="connsiteX2" fmla="*/ 4371584 w 6057007"/>
                <a:gd name="connsiteY2" fmla="*/ 79625 h 6858000"/>
                <a:gd name="connsiteX3" fmla="*/ 5400299 w 6057007"/>
                <a:gd name="connsiteY3" fmla="*/ 1779691 h 6858000"/>
                <a:gd name="connsiteX4" fmla="*/ 5961759 w 6057007"/>
                <a:gd name="connsiteY4" fmla="*/ 4554903 h 6858000"/>
                <a:gd name="connsiteX5" fmla="*/ 4326541 w 6057007"/>
                <a:gd name="connsiteY5" fmla="*/ 6729688 h 6858000"/>
                <a:gd name="connsiteX6" fmla="*/ 4109121 w 6057007"/>
                <a:gd name="connsiteY6" fmla="*/ 6858000 h 6858000"/>
                <a:gd name="connsiteX7" fmla="*/ 1145358 w 6057007"/>
                <a:gd name="connsiteY7" fmla="*/ 6858000 h 6858000"/>
                <a:gd name="connsiteX8" fmla="*/ 1143587 w 6057007"/>
                <a:gd name="connsiteY8" fmla="*/ 6856705 h 6858000"/>
                <a:gd name="connsiteX9" fmla="*/ 162579 w 6057007"/>
                <a:gd name="connsiteY9" fmla="*/ 6240990 h 6858000"/>
                <a:gd name="connsiteX10" fmla="*/ 0 w 6057007"/>
                <a:gd name="connsiteY10" fmla="*/ 6125553 h 6858000"/>
                <a:gd name="connsiteX11" fmla="*/ 0 w 6057007"/>
                <a:gd name="connsiteY11" fmla="*/ 4670879 h 6858000"/>
                <a:gd name="connsiteX12" fmla="*/ 38388 w 6057007"/>
                <a:gd name="connsiteY12" fmla="*/ 4778792 h 6858000"/>
                <a:gd name="connsiteX13" fmla="*/ 155449 w 6057007"/>
                <a:gd name="connsiteY13" fmla="*/ 5029879 h 6858000"/>
                <a:gd name="connsiteX14" fmla="*/ 411802 w 6057007"/>
                <a:gd name="connsiteY14" fmla="*/ 5399531 h 6858000"/>
                <a:gd name="connsiteX15" fmla="*/ 806388 w 6057007"/>
                <a:gd name="connsiteY15" fmla="*/ 5659633 h 6858000"/>
                <a:gd name="connsiteX16" fmla="*/ 1801512 w 6057007"/>
                <a:gd name="connsiteY16" fmla="*/ 6314010 h 6858000"/>
                <a:gd name="connsiteX17" fmla="*/ 2653483 w 6057007"/>
                <a:gd name="connsiteY17" fmla="*/ 6529898 h 6858000"/>
                <a:gd name="connsiteX18" fmla="*/ 3666486 w 6057007"/>
                <a:gd name="connsiteY18" fmla="*/ 6190615 h 6858000"/>
                <a:gd name="connsiteX19" fmla="*/ 4658657 w 6057007"/>
                <a:gd name="connsiteY19" fmla="*/ 5428179 h 6858000"/>
                <a:gd name="connsiteX20" fmla="*/ 5222967 w 6057007"/>
                <a:gd name="connsiteY20" fmla="*/ 4356944 h 6858000"/>
                <a:gd name="connsiteX21" fmla="*/ 4724795 w 6057007"/>
                <a:gd name="connsiteY21" fmla="*/ 2210416 h 6858000"/>
                <a:gd name="connsiteX22" fmla="*/ 4473185 w 6057007"/>
                <a:gd name="connsiteY22" fmla="*/ 1691554 h 6858000"/>
                <a:gd name="connsiteX23" fmla="*/ 4046677 w 6057007"/>
                <a:gd name="connsiteY23" fmla="*/ 911781 h 6858000"/>
                <a:gd name="connsiteX24" fmla="*/ 3555564 w 6057007"/>
                <a:gd name="connsiteY24" fmla="*/ 585888 h 6858000"/>
                <a:gd name="connsiteX25" fmla="*/ 2405914 w 6057007"/>
                <a:gd name="connsiteY25" fmla="*/ 536282 h 6858000"/>
                <a:gd name="connsiteX26" fmla="*/ 1345719 w 6057007"/>
                <a:gd name="connsiteY26" fmla="*/ 957619 h 6858000"/>
                <a:gd name="connsiteX27" fmla="*/ 73341 w 6057007"/>
                <a:gd name="connsiteY27" fmla="*/ 2571698 h 6858000"/>
                <a:gd name="connsiteX28" fmla="*/ 0 w 6057007"/>
                <a:gd name="connsiteY28" fmla="*/ 2803810 h 6858000"/>
                <a:gd name="connsiteX29" fmla="*/ 0 w 6057007"/>
                <a:gd name="connsiteY29" fmla="*/ 1147591 h 6858000"/>
                <a:gd name="connsiteX30" fmla="*/ 142706 w 6057007"/>
                <a:gd name="connsiteY30" fmla="*/ 968763 h 6858000"/>
                <a:gd name="connsiteX31" fmla="*/ 971831 w 6057007"/>
                <a:gd name="connsiteY31" fmla="*/ 249890 h 6858000"/>
                <a:gd name="connsiteX32" fmla="*/ 1288677 w 6057007"/>
                <a:gd name="connsiteY32" fmla="*/ 6583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57007" h="6858000">
                  <a:moveTo>
                    <a:pt x="1423825" y="0"/>
                  </a:moveTo>
                  <a:lnTo>
                    <a:pt x="4262456" y="0"/>
                  </a:lnTo>
                  <a:lnTo>
                    <a:pt x="4371584" y="79625"/>
                  </a:lnTo>
                  <a:cubicBezTo>
                    <a:pt x="4860533" y="476670"/>
                    <a:pt x="5063885" y="1132812"/>
                    <a:pt x="5400299" y="1779691"/>
                  </a:cubicBezTo>
                  <a:cubicBezTo>
                    <a:pt x="5848849" y="2642194"/>
                    <a:pt x="6244956" y="3497996"/>
                    <a:pt x="5961759" y="4554903"/>
                  </a:cubicBezTo>
                  <a:cubicBezTo>
                    <a:pt x="5691575" y="5563242"/>
                    <a:pt x="5092427" y="6238887"/>
                    <a:pt x="4326541" y="6729688"/>
                  </a:cubicBezTo>
                  <a:lnTo>
                    <a:pt x="4109121" y="6858000"/>
                  </a:lnTo>
                  <a:lnTo>
                    <a:pt x="1145358" y="6858000"/>
                  </a:lnTo>
                  <a:lnTo>
                    <a:pt x="1143587" y="6856705"/>
                  </a:lnTo>
                  <a:cubicBezTo>
                    <a:pt x="699546" y="6541440"/>
                    <a:pt x="399287" y="6392433"/>
                    <a:pt x="162579" y="6240990"/>
                  </a:cubicBezTo>
                  <a:lnTo>
                    <a:pt x="0" y="6125553"/>
                  </a:lnTo>
                  <a:lnTo>
                    <a:pt x="0" y="4670879"/>
                  </a:lnTo>
                  <a:lnTo>
                    <a:pt x="38388" y="4778792"/>
                  </a:lnTo>
                  <a:cubicBezTo>
                    <a:pt x="72793" y="4862402"/>
                    <a:pt x="111802" y="4945953"/>
                    <a:pt x="155449" y="5029879"/>
                  </a:cubicBezTo>
                  <a:cubicBezTo>
                    <a:pt x="273464" y="5256810"/>
                    <a:pt x="351295" y="5344113"/>
                    <a:pt x="411802" y="5399531"/>
                  </a:cubicBezTo>
                  <a:cubicBezTo>
                    <a:pt x="500065" y="5480405"/>
                    <a:pt x="628514" y="5555615"/>
                    <a:pt x="806388" y="5659633"/>
                  </a:cubicBezTo>
                  <a:cubicBezTo>
                    <a:pt x="1044358" y="5798926"/>
                    <a:pt x="1370396" y="5989780"/>
                    <a:pt x="1801512" y="6314010"/>
                  </a:cubicBezTo>
                  <a:cubicBezTo>
                    <a:pt x="2037213" y="6491324"/>
                    <a:pt x="2315885" y="6561958"/>
                    <a:pt x="2653483" y="6529898"/>
                  </a:cubicBezTo>
                  <a:cubicBezTo>
                    <a:pt x="2962383" y="6500529"/>
                    <a:pt x="3312661" y="6383221"/>
                    <a:pt x="3666486" y="6190615"/>
                  </a:cubicBezTo>
                  <a:cubicBezTo>
                    <a:pt x="4083218" y="5963697"/>
                    <a:pt x="4407642" y="5714350"/>
                    <a:pt x="4658657" y="5428179"/>
                  </a:cubicBezTo>
                  <a:cubicBezTo>
                    <a:pt x="4927319" y="5121947"/>
                    <a:pt x="5111907" y="4771422"/>
                    <a:pt x="5222967" y="4356944"/>
                  </a:cubicBezTo>
                  <a:cubicBezTo>
                    <a:pt x="5418167" y="3628447"/>
                    <a:pt x="5139747" y="3007703"/>
                    <a:pt x="4724795" y="2210416"/>
                  </a:cubicBezTo>
                  <a:cubicBezTo>
                    <a:pt x="4631776" y="2031551"/>
                    <a:pt x="4551122" y="1858737"/>
                    <a:pt x="4473185" y="1691554"/>
                  </a:cubicBezTo>
                  <a:cubicBezTo>
                    <a:pt x="4326842" y="1377756"/>
                    <a:pt x="4200559" y="1106810"/>
                    <a:pt x="4046677" y="911781"/>
                  </a:cubicBezTo>
                  <a:cubicBezTo>
                    <a:pt x="3910561" y="739097"/>
                    <a:pt x="3763658" y="641647"/>
                    <a:pt x="3555564" y="585888"/>
                  </a:cubicBezTo>
                  <a:cubicBezTo>
                    <a:pt x="3178534" y="484863"/>
                    <a:pt x="2791842" y="468166"/>
                    <a:pt x="2405914" y="536282"/>
                  </a:cubicBezTo>
                  <a:cubicBezTo>
                    <a:pt x="2032757" y="602054"/>
                    <a:pt x="1676044" y="743871"/>
                    <a:pt x="1345719" y="957619"/>
                  </a:cubicBezTo>
                  <a:cubicBezTo>
                    <a:pt x="762775" y="1334788"/>
                    <a:pt x="318714" y="1900690"/>
                    <a:pt x="73341" y="2571698"/>
                  </a:cubicBezTo>
                  <a:lnTo>
                    <a:pt x="0" y="2803810"/>
                  </a:lnTo>
                  <a:lnTo>
                    <a:pt x="0" y="1147591"/>
                  </a:lnTo>
                  <a:lnTo>
                    <a:pt x="142706" y="968763"/>
                  </a:lnTo>
                  <a:cubicBezTo>
                    <a:pt x="388539" y="688063"/>
                    <a:pt x="668237" y="446316"/>
                    <a:pt x="971831" y="249890"/>
                  </a:cubicBezTo>
                  <a:cubicBezTo>
                    <a:pt x="1074829" y="183240"/>
                    <a:pt x="1180574" y="121805"/>
                    <a:pt x="1288677" y="6583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035AC662-4000-411A-9E33-6A4B6C0FCB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91008" cy="6858000"/>
            </a:xfrm>
            <a:custGeom>
              <a:avLst/>
              <a:gdLst>
                <a:gd name="connsiteX0" fmla="*/ 0 w 6091008"/>
                <a:gd name="connsiteY0" fmla="*/ 5476844 h 6858000"/>
                <a:gd name="connsiteX1" fmla="*/ 15220 w 6091008"/>
                <a:gd name="connsiteY1" fmla="*/ 5501668 h 6858000"/>
                <a:gd name="connsiteX2" fmla="*/ 198940 w 6091008"/>
                <a:gd name="connsiteY2" fmla="*/ 5717964 h 6858000"/>
                <a:gd name="connsiteX3" fmla="*/ 251499 w 6091008"/>
                <a:gd name="connsiteY3" fmla="*/ 5763842 h 6858000"/>
                <a:gd name="connsiteX4" fmla="*/ 308460 w 6091008"/>
                <a:gd name="connsiteY4" fmla="*/ 5806337 h 6858000"/>
                <a:gd name="connsiteX5" fmla="*/ 368305 w 6091008"/>
                <a:gd name="connsiteY5" fmla="*/ 5847248 h 6858000"/>
                <a:gd name="connsiteX6" fmla="*/ 430451 w 6091008"/>
                <a:gd name="connsiteY6" fmla="*/ 5887305 h 6858000"/>
                <a:gd name="connsiteX7" fmla="*/ 975811 w 6091008"/>
                <a:gd name="connsiteY7" fmla="*/ 6205653 h 6858000"/>
                <a:gd name="connsiteX8" fmla="*/ 1510250 w 6091008"/>
                <a:gd name="connsiteY8" fmla="*/ 6575390 h 6858000"/>
                <a:gd name="connsiteX9" fmla="*/ 2002437 w 6091008"/>
                <a:gd name="connsiteY9" fmla="*/ 6825029 h 6858000"/>
                <a:gd name="connsiteX10" fmla="*/ 2137670 w 6091008"/>
                <a:gd name="connsiteY10" fmla="*/ 6856874 h 6858000"/>
                <a:gd name="connsiteX11" fmla="*/ 2145778 w 6091008"/>
                <a:gd name="connsiteY11" fmla="*/ 6858000 h 6858000"/>
                <a:gd name="connsiteX12" fmla="*/ 1098858 w 6091008"/>
                <a:gd name="connsiteY12" fmla="*/ 6858000 h 6858000"/>
                <a:gd name="connsiteX13" fmla="*/ 1004166 w 6091008"/>
                <a:gd name="connsiteY13" fmla="*/ 6786858 h 6858000"/>
                <a:gd name="connsiteX14" fmla="*/ 751974 w 6091008"/>
                <a:gd name="connsiteY14" fmla="*/ 6608169 h 6858000"/>
                <a:gd name="connsiteX15" fmla="*/ 623305 w 6091008"/>
                <a:gd name="connsiteY15" fmla="*/ 6522172 h 6858000"/>
                <a:gd name="connsiteX16" fmla="*/ 492346 w 6091008"/>
                <a:gd name="connsiteY16" fmla="*/ 6437477 h 6858000"/>
                <a:gd name="connsiteX17" fmla="*/ 358536 w 6091008"/>
                <a:gd name="connsiteY17" fmla="*/ 6352312 h 6858000"/>
                <a:gd name="connsiteX18" fmla="*/ 290710 w 6091008"/>
                <a:gd name="connsiteY18" fmla="*/ 6308820 h 6858000"/>
                <a:gd name="connsiteX19" fmla="*/ 221792 w 6091008"/>
                <a:gd name="connsiteY19" fmla="*/ 6263122 h 6858000"/>
                <a:gd name="connsiteX20" fmla="*/ 152460 w 6091008"/>
                <a:gd name="connsiteY20" fmla="*/ 6215106 h 6858000"/>
                <a:gd name="connsiteX21" fmla="*/ 83055 w 6091008"/>
                <a:gd name="connsiteY21" fmla="*/ 6163978 h 6858000"/>
                <a:gd name="connsiteX22" fmla="*/ 14161 w 6091008"/>
                <a:gd name="connsiteY22" fmla="*/ 6109014 h 6858000"/>
                <a:gd name="connsiteX23" fmla="*/ 0 w 6091008"/>
                <a:gd name="connsiteY23" fmla="*/ 6096195 h 6858000"/>
                <a:gd name="connsiteX24" fmla="*/ 3707444 w 6091008"/>
                <a:gd name="connsiteY24" fmla="*/ 0 h 6858000"/>
                <a:gd name="connsiteX25" fmla="*/ 4265528 w 6091008"/>
                <a:gd name="connsiteY25" fmla="*/ 0 h 6858000"/>
                <a:gd name="connsiteX26" fmla="*/ 4291472 w 6091008"/>
                <a:gd name="connsiteY26" fmla="*/ 15596 h 6858000"/>
                <a:gd name="connsiteX27" fmla="*/ 4431124 w 6091008"/>
                <a:gd name="connsiteY27" fmla="*/ 119052 h 6858000"/>
                <a:gd name="connsiteX28" fmla="*/ 4899570 w 6091008"/>
                <a:gd name="connsiteY28" fmla="*/ 643769 h 6858000"/>
                <a:gd name="connsiteX29" fmla="*/ 5247925 w 6091008"/>
                <a:gd name="connsiteY29" fmla="*/ 1232134 h 6858000"/>
                <a:gd name="connsiteX30" fmla="*/ 5401234 w 6091008"/>
                <a:gd name="connsiteY30" fmla="*/ 1518442 h 6858000"/>
                <a:gd name="connsiteX31" fmla="*/ 5480921 w 6091008"/>
                <a:gd name="connsiteY31" fmla="*/ 1662114 h 6858000"/>
                <a:gd name="connsiteX32" fmla="*/ 5561804 w 6091008"/>
                <a:gd name="connsiteY32" fmla="*/ 1812436 h 6858000"/>
                <a:gd name="connsiteX33" fmla="*/ 5855037 w 6091008"/>
                <a:gd name="connsiteY33" fmla="*/ 2457716 h 6858000"/>
                <a:gd name="connsiteX34" fmla="*/ 6052254 w 6091008"/>
                <a:gd name="connsiteY34" fmla="*/ 3193699 h 6858000"/>
                <a:gd name="connsiteX35" fmla="*/ 6073151 w 6091008"/>
                <a:gd name="connsiteY35" fmla="*/ 4004612 h 6858000"/>
                <a:gd name="connsiteX36" fmla="*/ 6067309 w 6091008"/>
                <a:gd name="connsiteY36" fmla="*/ 4055890 h 6858000"/>
                <a:gd name="connsiteX37" fmla="*/ 6059979 w 6091008"/>
                <a:gd name="connsiteY37" fmla="*/ 4106917 h 6858000"/>
                <a:gd name="connsiteX38" fmla="*/ 6052371 w 6091008"/>
                <a:gd name="connsiteY38" fmla="*/ 4158016 h 6858000"/>
                <a:gd name="connsiteX39" fmla="*/ 6043434 w 6091008"/>
                <a:gd name="connsiteY39" fmla="*/ 4208759 h 6858000"/>
                <a:gd name="connsiteX40" fmla="*/ 6023229 w 6091008"/>
                <a:gd name="connsiteY40" fmla="*/ 4309769 h 6858000"/>
                <a:gd name="connsiteX41" fmla="*/ 5999922 w 6091008"/>
                <a:gd name="connsiteY41" fmla="*/ 4409799 h 6858000"/>
                <a:gd name="connsiteX42" fmla="*/ 5987157 w 6091008"/>
                <a:gd name="connsiteY42" fmla="*/ 4459369 h 6858000"/>
                <a:gd name="connsiteX43" fmla="*/ 5973731 w 6091008"/>
                <a:gd name="connsiteY43" fmla="*/ 4508027 h 6858000"/>
                <a:gd name="connsiteX44" fmla="*/ 5944653 w 6091008"/>
                <a:gd name="connsiteY44" fmla="*/ 4602538 h 6858000"/>
                <a:gd name="connsiteX45" fmla="*/ 5915334 w 6091008"/>
                <a:gd name="connsiteY45" fmla="*/ 4696982 h 6858000"/>
                <a:gd name="connsiteX46" fmla="*/ 5881786 w 6091008"/>
                <a:gd name="connsiteY46" fmla="*/ 4790295 h 6858000"/>
                <a:gd name="connsiteX47" fmla="*/ 5539609 w 6091008"/>
                <a:gd name="connsiteY47" fmla="*/ 5504511 h 6858000"/>
                <a:gd name="connsiteX48" fmla="*/ 5432400 w 6091008"/>
                <a:gd name="connsiteY48" fmla="*/ 5669348 h 6858000"/>
                <a:gd name="connsiteX49" fmla="*/ 5404330 w 6091008"/>
                <a:gd name="connsiteY49" fmla="*/ 5709372 h 6858000"/>
                <a:gd name="connsiteX50" fmla="*/ 5375525 w 6091008"/>
                <a:gd name="connsiteY50" fmla="*/ 5748757 h 6858000"/>
                <a:gd name="connsiteX51" fmla="*/ 5317831 w 6091008"/>
                <a:gd name="connsiteY51" fmla="*/ 5827355 h 6858000"/>
                <a:gd name="connsiteX52" fmla="*/ 5288208 w 6091008"/>
                <a:gd name="connsiteY52" fmla="*/ 5865932 h 6858000"/>
                <a:gd name="connsiteX53" fmla="*/ 5273251 w 6091008"/>
                <a:gd name="connsiteY53" fmla="*/ 5885035 h 6858000"/>
                <a:gd name="connsiteX54" fmla="*/ 5256656 w 6091008"/>
                <a:gd name="connsiteY54" fmla="*/ 5902520 h 6858000"/>
                <a:gd name="connsiteX55" fmla="*/ 5189858 w 6091008"/>
                <a:gd name="connsiteY55" fmla="*/ 5971616 h 6858000"/>
                <a:gd name="connsiteX56" fmla="*/ 5156287 w 6091008"/>
                <a:gd name="connsiteY56" fmla="*/ 6005600 h 6858000"/>
                <a:gd name="connsiteX57" fmla="*/ 5121598 w 6091008"/>
                <a:gd name="connsiteY57" fmla="*/ 6037962 h 6858000"/>
                <a:gd name="connsiteX58" fmla="*/ 5051798 w 6091008"/>
                <a:gd name="connsiteY58" fmla="*/ 6101838 h 6858000"/>
                <a:gd name="connsiteX59" fmla="*/ 4463594 w 6091008"/>
                <a:gd name="connsiteY59" fmla="*/ 6532280 h 6858000"/>
                <a:gd name="connsiteX60" fmla="*/ 4388637 w 6091008"/>
                <a:gd name="connsiteY60" fmla="*/ 6579169 h 6858000"/>
                <a:gd name="connsiteX61" fmla="*/ 4312856 w 6091008"/>
                <a:gd name="connsiteY61" fmla="*/ 6623337 h 6858000"/>
                <a:gd name="connsiteX62" fmla="*/ 4237558 w 6091008"/>
                <a:gd name="connsiteY62" fmla="*/ 6667632 h 6858000"/>
                <a:gd name="connsiteX63" fmla="*/ 4161774 w 6091008"/>
                <a:gd name="connsiteY63" fmla="*/ 6709883 h 6858000"/>
                <a:gd name="connsiteX64" fmla="*/ 4010448 w 6091008"/>
                <a:gd name="connsiteY64" fmla="*/ 6792981 h 6858000"/>
                <a:gd name="connsiteX65" fmla="*/ 3935163 w 6091008"/>
                <a:gd name="connsiteY65" fmla="*/ 6834338 h 6858000"/>
                <a:gd name="connsiteX66" fmla="*/ 3892887 w 6091008"/>
                <a:gd name="connsiteY66" fmla="*/ 6858000 h 6858000"/>
                <a:gd name="connsiteX67" fmla="*/ 2743942 w 6091008"/>
                <a:gd name="connsiteY67" fmla="*/ 6858000 h 6858000"/>
                <a:gd name="connsiteX68" fmla="*/ 2852577 w 6091008"/>
                <a:gd name="connsiteY68" fmla="*/ 6838910 h 6858000"/>
                <a:gd name="connsiteX69" fmla="*/ 3143255 w 6091008"/>
                <a:gd name="connsiteY69" fmla="*/ 6759775 h 6858000"/>
                <a:gd name="connsiteX70" fmla="*/ 3430899 w 6091008"/>
                <a:gd name="connsiteY70" fmla="*/ 6650056 h 6858000"/>
                <a:gd name="connsiteX71" fmla="*/ 3713289 w 6091008"/>
                <a:gd name="connsiteY71" fmla="*/ 6514054 h 6858000"/>
                <a:gd name="connsiteX72" fmla="*/ 3981228 w 6091008"/>
                <a:gd name="connsiteY72" fmla="*/ 6334878 h 6858000"/>
                <a:gd name="connsiteX73" fmla="*/ 4107885 w 6091008"/>
                <a:gd name="connsiteY73" fmla="*/ 6233689 h 6858000"/>
                <a:gd name="connsiteX74" fmla="*/ 4169795 w 6091008"/>
                <a:gd name="connsiteY74" fmla="*/ 6181389 h 6858000"/>
                <a:gd name="connsiteX75" fmla="*/ 4229189 w 6091008"/>
                <a:gd name="connsiteY75" fmla="*/ 6125914 h 6858000"/>
                <a:gd name="connsiteX76" fmla="*/ 4652064 w 6091008"/>
                <a:gd name="connsiteY76" fmla="*/ 5641457 h 6858000"/>
                <a:gd name="connsiteX77" fmla="*/ 4697555 w 6091008"/>
                <a:gd name="connsiteY77" fmla="*/ 5576516 h 6858000"/>
                <a:gd name="connsiteX78" fmla="*/ 4720492 w 6091008"/>
                <a:gd name="connsiteY78" fmla="*/ 5544537 h 6858000"/>
                <a:gd name="connsiteX79" fmla="*/ 4741922 w 6091008"/>
                <a:gd name="connsiteY79" fmla="*/ 5511420 h 6858000"/>
                <a:gd name="connsiteX80" fmla="*/ 4784179 w 6091008"/>
                <a:gd name="connsiteY80" fmla="*/ 5445022 h 6858000"/>
                <a:gd name="connsiteX81" fmla="*/ 4794796 w 6091008"/>
                <a:gd name="connsiteY81" fmla="*/ 5428584 h 6858000"/>
                <a:gd name="connsiteX82" fmla="*/ 4807173 w 6091008"/>
                <a:gd name="connsiteY82" fmla="*/ 5413795 h 6858000"/>
                <a:gd name="connsiteX83" fmla="*/ 4830010 w 6091008"/>
                <a:gd name="connsiteY83" fmla="*/ 5382674 h 6858000"/>
                <a:gd name="connsiteX84" fmla="*/ 4874298 w 6091008"/>
                <a:gd name="connsiteY84" fmla="*/ 5319323 h 6858000"/>
                <a:gd name="connsiteX85" fmla="*/ 4896484 w 6091008"/>
                <a:gd name="connsiteY85" fmla="*/ 5287734 h 6858000"/>
                <a:gd name="connsiteX86" fmla="*/ 4918019 w 6091008"/>
                <a:gd name="connsiteY86" fmla="*/ 5255673 h 6858000"/>
                <a:gd name="connsiteX87" fmla="*/ 4999238 w 6091008"/>
                <a:gd name="connsiteY87" fmla="*/ 5124058 h 6858000"/>
                <a:gd name="connsiteX88" fmla="*/ 5251271 w 6091008"/>
                <a:gd name="connsiteY88" fmla="*/ 4554965 h 6858000"/>
                <a:gd name="connsiteX89" fmla="*/ 5276136 w 6091008"/>
                <a:gd name="connsiteY89" fmla="*/ 4480521 h 6858000"/>
                <a:gd name="connsiteX90" fmla="*/ 5297442 w 6091008"/>
                <a:gd name="connsiteY90" fmla="*/ 4404389 h 6858000"/>
                <a:gd name="connsiteX91" fmla="*/ 5318953 w 6091008"/>
                <a:gd name="connsiteY91" fmla="*/ 4328458 h 6858000"/>
                <a:gd name="connsiteX92" fmla="*/ 5328684 w 6091008"/>
                <a:gd name="connsiteY92" fmla="*/ 4291175 h 6858000"/>
                <a:gd name="connsiteX93" fmla="*/ 5337470 w 6091008"/>
                <a:gd name="connsiteY93" fmla="*/ 4254522 h 6858000"/>
                <a:gd name="connsiteX94" fmla="*/ 5353277 w 6091008"/>
                <a:gd name="connsiteY94" fmla="*/ 4181038 h 6858000"/>
                <a:gd name="connsiteX95" fmla="*/ 5366762 w 6091008"/>
                <a:gd name="connsiteY95" fmla="*/ 4107520 h 6858000"/>
                <a:gd name="connsiteX96" fmla="*/ 5373105 w 6091008"/>
                <a:gd name="connsiteY96" fmla="*/ 4070802 h 6858000"/>
                <a:gd name="connsiteX97" fmla="*/ 5378288 w 6091008"/>
                <a:gd name="connsiteY97" fmla="*/ 4034066 h 6858000"/>
                <a:gd name="connsiteX98" fmla="*/ 5383471 w 6091008"/>
                <a:gd name="connsiteY98" fmla="*/ 3997331 h 6858000"/>
                <a:gd name="connsiteX99" fmla="*/ 5387373 w 6091008"/>
                <a:gd name="connsiteY99" fmla="*/ 3960547 h 6858000"/>
                <a:gd name="connsiteX100" fmla="*/ 5375699 w 6091008"/>
                <a:gd name="connsiteY100" fmla="*/ 3369810 h 6858000"/>
                <a:gd name="connsiteX101" fmla="*/ 5225695 w 6091008"/>
                <a:gd name="connsiteY101" fmla="*/ 2777923 h 6858000"/>
                <a:gd name="connsiteX102" fmla="*/ 4989893 w 6091008"/>
                <a:gd name="connsiteY102" fmla="*/ 2181595 h 6858000"/>
                <a:gd name="connsiteX103" fmla="*/ 4856777 w 6091008"/>
                <a:gd name="connsiteY103" fmla="*/ 1872581 h 6858000"/>
                <a:gd name="connsiteX104" fmla="*/ 4729367 w 6091008"/>
                <a:gd name="connsiteY104" fmla="*/ 1547581 h 6858000"/>
                <a:gd name="connsiteX105" fmla="*/ 4510575 w 6091008"/>
                <a:gd name="connsiteY105" fmla="*/ 917244 h 6858000"/>
                <a:gd name="connsiteX106" fmla="*/ 4387446 w 6091008"/>
                <a:gd name="connsiteY106" fmla="*/ 626512 h 6858000"/>
                <a:gd name="connsiteX107" fmla="*/ 4227716 w 6091008"/>
                <a:gd name="connsiteY107" fmla="*/ 368510 h 6858000"/>
                <a:gd name="connsiteX108" fmla="*/ 4017774 w 6091008"/>
                <a:gd name="connsiteY108" fmla="*/ 161674 h 6858000"/>
                <a:gd name="connsiteX109" fmla="*/ 3761542 w 6091008"/>
                <a:gd name="connsiteY109" fmla="*/ 19860 h 6858000"/>
                <a:gd name="connsiteX110" fmla="*/ 3727185 w 6091008"/>
                <a:gd name="connsiteY110" fmla="*/ 6533 h 6858000"/>
                <a:gd name="connsiteX111" fmla="*/ 1325680 w 6091008"/>
                <a:gd name="connsiteY111" fmla="*/ 0 h 6858000"/>
                <a:gd name="connsiteX112" fmla="*/ 2347354 w 6091008"/>
                <a:gd name="connsiteY112" fmla="*/ 0 h 6858000"/>
                <a:gd name="connsiteX113" fmla="*/ 2262734 w 6091008"/>
                <a:gd name="connsiteY113" fmla="*/ 20581 h 6858000"/>
                <a:gd name="connsiteX114" fmla="*/ 1969830 w 6091008"/>
                <a:gd name="connsiteY114" fmla="*/ 118108 h 6858000"/>
                <a:gd name="connsiteX115" fmla="*/ 1897367 w 6091008"/>
                <a:gd name="connsiteY115" fmla="*/ 145059 h 6858000"/>
                <a:gd name="connsiteX116" fmla="*/ 1825860 w 6091008"/>
                <a:gd name="connsiteY116" fmla="*/ 175210 h 6858000"/>
                <a:gd name="connsiteX117" fmla="*/ 1754258 w 6091008"/>
                <a:gd name="connsiteY117" fmla="*/ 204746 h 6858000"/>
                <a:gd name="connsiteX118" fmla="*/ 1683442 w 6091008"/>
                <a:gd name="connsiteY118" fmla="*/ 237143 h 6858000"/>
                <a:gd name="connsiteX119" fmla="*/ 1612330 w 6091008"/>
                <a:gd name="connsiteY119" fmla="*/ 268724 h 6858000"/>
                <a:gd name="connsiteX120" fmla="*/ 1542244 w 6091008"/>
                <a:gd name="connsiteY120" fmla="*/ 303229 h 6858000"/>
                <a:gd name="connsiteX121" fmla="*/ 1471990 w 6091008"/>
                <a:gd name="connsiteY121" fmla="*/ 337395 h 6858000"/>
                <a:gd name="connsiteX122" fmla="*/ 1402813 w 6091008"/>
                <a:gd name="connsiteY122" fmla="*/ 374794 h 6858000"/>
                <a:gd name="connsiteX123" fmla="*/ 1333886 w 6091008"/>
                <a:gd name="connsiteY123" fmla="*/ 412702 h 6858000"/>
                <a:gd name="connsiteX124" fmla="*/ 1266278 w 6091008"/>
                <a:gd name="connsiteY124" fmla="*/ 453907 h 6858000"/>
                <a:gd name="connsiteX125" fmla="*/ 1199136 w 6091008"/>
                <a:gd name="connsiteY125" fmla="*/ 496266 h 6858000"/>
                <a:gd name="connsiteX126" fmla="*/ 1182302 w 6091008"/>
                <a:gd name="connsiteY126" fmla="*/ 506917 h 6858000"/>
                <a:gd name="connsiteX127" fmla="*/ 1166009 w 6091008"/>
                <a:gd name="connsiteY127" fmla="*/ 518449 h 6858000"/>
                <a:gd name="connsiteX128" fmla="*/ 1133302 w 6091008"/>
                <a:gd name="connsiteY128" fmla="*/ 541479 h 6858000"/>
                <a:gd name="connsiteX129" fmla="*/ 1067923 w 6091008"/>
                <a:gd name="connsiteY129" fmla="*/ 587403 h 6858000"/>
                <a:gd name="connsiteX130" fmla="*/ 1051509 w 6091008"/>
                <a:gd name="connsiteY130" fmla="*/ 598902 h 6858000"/>
                <a:gd name="connsiteX131" fmla="*/ 1035673 w 6091008"/>
                <a:gd name="connsiteY131" fmla="*/ 611145 h 6858000"/>
                <a:gd name="connsiteX132" fmla="*/ 1003878 w 6091008"/>
                <a:gd name="connsiteY132" fmla="*/ 635598 h 6858000"/>
                <a:gd name="connsiteX133" fmla="*/ 877673 w 6091008"/>
                <a:gd name="connsiteY133" fmla="*/ 735582 h 6858000"/>
                <a:gd name="connsiteX134" fmla="*/ 417533 w 6091008"/>
                <a:gd name="connsiteY134" fmla="*/ 1198720 h 6858000"/>
                <a:gd name="connsiteX135" fmla="*/ 54935 w 6091008"/>
                <a:gd name="connsiteY135" fmla="*/ 1756293 h 6858000"/>
                <a:gd name="connsiteX136" fmla="*/ 17844 w 6091008"/>
                <a:gd name="connsiteY136" fmla="*/ 1831433 h 6858000"/>
                <a:gd name="connsiteX137" fmla="*/ 0 w 6091008"/>
                <a:gd name="connsiteY137" fmla="*/ 1869131 h 6858000"/>
                <a:gd name="connsiteX138" fmla="*/ 0 w 6091008"/>
                <a:gd name="connsiteY138" fmla="*/ 1198550 h 6858000"/>
                <a:gd name="connsiteX139" fmla="*/ 185957 w 6091008"/>
                <a:gd name="connsiteY139" fmla="*/ 961506 h 6858000"/>
                <a:gd name="connsiteX140" fmla="*/ 689746 w 6091008"/>
                <a:gd name="connsiteY140" fmla="*/ 447064 h 6858000"/>
                <a:gd name="connsiteX141" fmla="*/ 827126 w 6091008"/>
                <a:gd name="connsiteY141" fmla="*/ 333881 h 6858000"/>
                <a:gd name="connsiteX142" fmla="*/ 968997 w 6091008"/>
                <a:gd name="connsiteY142" fmla="*/ 228085 h 6858000"/>
                <a:gd name="connsiteX143" fmla="*/ 1004883 w 6091008"/>
                <a:gd name="connsiteY143" fmla="*/ 202373 h 6858000"/>
                <a:gd name="connsiteX144" fmla="*/ 1022826 w 6091008"/>
                <a:gd name="connsiteY144" fmla="*/ 189517 h 6858000"/>
                <a:gd name="connsiteX145" fmla="*/ 1041187 w 6091008"/>
                <a:gd name="connsiteY145" fmla="*/ 177509 h 6858000"/>
                <a:gd name="connsiteX146" fmla="*/ 1114760 w 6091008"/>
                <a:gd name="connsiteY146" fmla="*/ 129512 h 6858000"/>
                <a:gd name="connsiteX147" fmla="*/ 1188498 w 6091008"/>
                <a:gd name="connsiteY147" fmla="*/ 81854 h 6858000"/>
                <a:gd name="connsiteX148" fmla="*/ 1263461 w 6091008"/>
                <a:gd name="connsiteY148" fmla="*/ 368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91008" h="6858000">
                  <a:moveTo>
                    <a:pt x="0" y="5476844"/>
                  </a:moveTo>
                  <a:lnTo>
                    <a:pt x="15220" y="5501668"/>
                  </a:lnTo>
                  <a:cubicBezTo>
                    <a:pt x="69097" y="5585141"/>
                    <a:pt x="130925" y="5654403"/>
                    <a:pt x="198940" y="5717964"/>
                  </a:cubicBezTo>
                  <a:lnTo>
                    <a:pt x="251499" y="5763842"/>
                  </a:lnTo>
                  <a:lnTo>
                    <a:pt x="308460" y="5806337"/>
                  </a:lnTo>
                  <a:cubicBezTo>
                    <a:pt x="326685" y="5820934"/>
                    <a:pt x="348384" y="5833667"/>
                    <a:pt x="368305" y="5847248"/>
                  </a:cubicBezTo>
                  <a:cubicBezTo>
                    <a:pt x="388782" y="5860683"/>
                    <a:pt x="408424" y="5874336"/>
                    <a:pt x="430451" y="5887305"/>
                  </a:cubicBezTo>
                  <a:cubicBezTo>
                    <a:pt x="601703" y="5991186"/>
                    <a:pt x="792871" y="6091279"/>
                    <a:pt x="975811" y="6205653"/>
                  </a:cubicBezTo>
                  <a:cubicBezTo>
                    <a:pt x="1159565" y="6318920"/>
                    <a:pt x="1337666" y="6443625"/>
                    <a:pt x="1510250" y="6575390"/>
                  </a:cubicBezTo>
                  <a:cubicBezTo>
                    <a:pt x="1658997" y="6690317"/>
                    <a:pt x="1824862" y="6774210"/>
                    <a:pt x="2002437" y="6825029"/>
                  </a:cubicBezTo>
                  <a:cubicBezTo>
                    <a:pt x="2046812" y="6837803"/>
                    <a:pt x="2091936" y="6848385"/>
                    <a:pt x="2137670" y="6856874"/>
                  </a:cubicBezTo>
                  <a:lnTo>
                    <a:pt x="2145778" y="6858000"/>
                  </a:lnTo>
                  <a:lnTo>
                    <a:pt x="1098858" y="6858000"/>
                  </a:lnTo>
                  <a:lnTo>
                    <a:pt x="1004166" y="6786858"/>
                  </a:lnTo>
                  <a:cubicBezTo>
                    <a:pt x="920997" y="6725805"/>
                    <a:pt x="837118" y="6666016"/>
                    <a:pt x="751974" y="6608169"/>
                  </a:cubicBezTo>
                  <a:lnTo>
                    <a:pt x="623305" y="6522172"/>
                  </a:lnTo>
                  <a:lnTo>
                    <a:pt x="492346" y="6437477"/>
                  </a:lnTo>
                  <a:lnTo>
                    <a:pt x="358536" y="6352312"/>
                  </a:lnTo>
                  <a:lnTo>
                    <a:pt x="290710" y="6308820"/>
                  </a:lnTo>
                  <a:lnTo>
                    <a:pt x="221792" y="6263122"/>
                  </a:lnTo>
                  <a:cubicBezTo>
                    <a:pt x="198889" y="6248595"/>
                    <a:pt x="175526" y="6231442"/>
                    <a:pt x="152460" y="6215106"/>
                  </a:cubicBezTo>
                  <a:cubicBezTo>
                    <a:pt x="129301" y="6198154"/>
                    <a:pt x="105988" y="6183223"/>
                    <a:pt x="83055" y="6163978"/>
                  </a:cubicBezTo>
                  <a:lnTo>
                    <a:pt x="14161" y="6109014"/>
                  </a:lnTo>
                  <a:lnTo>
                    <a:pt x="0" y="6096195"/>
                  </a:lnTo>
                  <a:close/>
                  <a:moveTo>
                    <a:pt x="3707444" y="0"/>
                  </a:moveTo>
                  <a:lnTo>
                    <a:pt x="4265528" y="0"/>
                  </a:lnTo>
                  <a:lnTo>
                    <a:pt x="4291472" y="15596"/>
                  </a:lnTo>
                  <a:cubicBezTo>
                    <a:pt x="4339292" y="47637"/>
                    <a:pt x="4385917" y="82210"/>
                    <a:pt x="4431124" y="119052"/>
                  </a:cubicBezTo>
                  <a:cubicBezTo>
                    <a:pt x="4612085" y="266897"/>
                    <a:pt x="4766658" y="451392"/>
                    <a:pt x="4899570" y="643769"/>
                  </a:cubicBezTo>
                  <a:cubicBezTo>
                    <a:pt x="5032421" y="836866"/>
                    <a:pt x="5144168" y="1037706"/>
                    <a:pt x="5247925" y="1232134"/>
                  </a:cubicBezTo>
                  <a:cubicBezTo>
                    <a:pt x="5299886" y="1329516"/>
                    <a:pt x="5349860" y="1425631"/>
                    <a:pt x="5401234" y="1518442"/>
                  </a:cubicBezTo>
                  <a:lnTo>
                    <a:pt x="5480921" y="1662114"/>
                  </a:lnTo>
                  <a:cubicBezTo>
                    <a:pt x="5508162" y="1711659"/>
                    <a:pt x="5535098" y="1761858"/>
                    <a:pt x="5561804" y="1812436"/>
                  </a:cubicBezTo>
                  <a:cubicBezTo>
                    <a:pt x="5668394" y="2015131"/>
                    <a:pt x="5769309" y="2228374"/>
                    <a:pt x="5855037" y="2457716"/>
                  </a:cubicBezTo>
                  <a:cubicBezTo>
                    <a:pt x="5940757" y="2686612"/>
                    <a:pt x="6011031" y="2932566"/>
                    <a:pt x="6052254" y="3193699"/>
                  </a:cubicBezTo>
                  <a:cubicBezTo>
                    <a:pt x="6093625" y="3454283"/>
                    <a:pt x="6103924" y="3730828"/>
                    <a:pt x="6073151" y="4004612"/>
                  </a:cubicBezTo>
                  <a:lnTo>
                    <a:pt x="6067309" y="4055890"/>
                  </a:lnTo>
                  <a:cubicBezTo>
                    <a:pt x="6065066" y="4072953"/>
                    <a:pt x="6062462" y="4089919"/>
                    <a:pt x="6059979" y="4106917"/>
                  </a:cubicBezTo>
                  <a:lnTo>
                    <a:pt x="6052371" y="4158016"/>
                  </a:lnTo>
                  <a:cubicBezTo>
                    <a:pt x="6049766" y="4174982"/>
                    <a:pt x="6046401" y="4191890"/>
                    <a:pt x="6043434" y="4208759"/>
                  </a:cubicBezTo>
                  <a:cubicBezTo>
                    <a:pt x="6037102" y="4242536"/>
                    <a:pt x="6031011" y="4276380"/>
                    <a:pt x="6023229" y="4309769"/>
                  </a:cubicBezTo>
                  <a:cubicBezTo>
                    <a:pt x="6015690" y="4343223"/>
                    <a:pt x="6008874" y="4376870"/>
                    <a:pt x="5999922" y="4409799"/>
                  </a:cubicBezTo>
                  <a:lnTo>
                    <a:pt x="5987157" y="4459369"/>
                  </a:lnTo>
                  <a:cubicBezTo>
                    <a:pt x="5982945" y="4476053"/>
                    <a:pt x="5978687" y="4492427"/>
                    <a:pt x="5973731" y="4508027"/>
                  </a:cubicBezTo>
                  <a:lnTo>
                    <a:pt x="5944653" y="4602538"/>
                  </a:lnTo>
                  <a:lnTo>
                    <a:pt x="5915334" y="4696982"/>
                  </a:lnTo>
                  <a:cubicBezTo>
                    <a:pt x="5905346" y="4728457"/>
                    <a:pt x="5892944" y="4759283"/>
                    <a:pt x="5881786" y="4790295"/>
                  </a:cubicBezTo>
                  <a:cubicBezTo>
                    <a:pt x="5791737" y="5038923"/>
                    <a:pt x="5677271" y="5280123"/>
                    <a:pt x="5539609" y="5504511"/>
                  </a:cubicBezTo>
                  <a:lnTo>
                    <a:pt x="5432400" y="5669348"/>
                  </a:lnTo>
                  <a:cubicBezTo>
                    <a:pt x="5423763" y="5683225"/>
                    <a:pt x="5413823" y="5696165"/>
                    <a:pt x="5404330" y="5709372"/>
                  </a:cubicBezTo>
                  <a:lnTo>
                    <a:pt x="5375525" y="5748757"/>
                  </a:lnTo>
                  <a:lnTo>
                    <a:pt x="5317831" y="5827355"/>
                  </a:lnTo>
                  <a:cubicBezTo>
                    <a:pt x="5308217" y="5840529"/>
                    <a:pt x="5298639" y="5853567"/>
                    <a:pt x="5288208" y="5865932"/>
                  </a:cubicBezTo>
                  <a:cubicBezTo>
                    <a:pt x="5283153" y="5872232"/>
                    <a:pt x="5278509" y="5878936"/>
                    <a:pt x="5273251" y="5885035"/>
                  </a:cubicBezTo>
                  <a:cubicBezTo>
                    <a:pt x="5267908" y="5890963"/>
                    <a:pt x="5262120" y="5896624"/>
                    <a:pt x="5256656" y="5902520"/>
                  </a:cubicBezTo>
                  <a:lnTo>
                    <a:pt x="5189858" y="5971616"/>
                  </a:lnTo>
                  <a:cubicBezTo>
                    <a:pt x="5178681" y="5982899"/>
                    <a:pt x="5167959" y="5994892"/>
                    <a:pt x="5156287" y="6005600"/>
                  </a:cubicBezTo>
                  <a:lnTo>
                    <a:pt x="5121598" y="6037962"/>
                  </a:lnTo>
                  <a:lnTo>
                    <a:pt x="5051798" y="6101838"/>
                  </a:lnTo>
                  <a:cubicBezTo>
                    <a:pt x="4864110" y="6268956"/>
                    <a:pt x="4663874" y="6407541"/>
                    <a:pt x="4463594" y="6532280"/>
                  </a:cubicBezTo>
                  <a:cubicBezTo>
                    <a:pt x="4438472" y="6547774"/>
                    <a:pt x="4413434" y="6563439"/>
                    <a:pt x="4388637" y="6579169"/>
                  </a:cubicBezTo>
                  <a:lnTo>
                    <a:pt x="4312856" y="6623337"/>
                  </a:lnTo>
                  <a:lnTo>
                    <a:pt x="4237558" y="6667632"/>
                  </a:lnTo>
                  <a:cubicBezTo>
                    <a:pt x="4212548" y="6682715"/>
                    <a:pt x="4186842" y="6695553"/>
                    <a:pt x="4161774" y="6709883"/>
                  </a:cubicBezTo>
                  <a:cubicBezTo>
                    <a:pt x="4111167" y="6737392"/>
                    <a:pt x="4061123" y="6766670"/>
                    <a:pt x="4010448" y="6792981"/>
                  </a:cubicBezTo>
                  <a:cubicBezTo>
                    <a:pt x="3985322" y="6806562"/>
                    <a:pt x="3960037" y="6820248"/>
                    <a:pt x="3935163" y="6834338"/>
                  </a:cubicBezTo>
                  <a:lnTo>
                    <a:pt x="3892887" y="6858000"/>
                  </a:lnTo>
                  <a:lnTo>
                    <a:pt x="2743942" y="6858000"/>
                  </a:lnTo>
                  <a:lnTo>
                    <a:pt x="2852577" y="6838910"/>
                  </a:lnTo>
                  <a:cubicBezTo>
                    <a:pt x="2949686" y="6818527"/>
                    <a:pt x="3046805" y="6791706"/>
                    <a:pt x="3143255" y="6759775"/>
                  </a:cubicBezTo>
                  <a:cubicBezTo>
                    <a:pt x="3239807" y="6727945"/>
                    <a:pt x="3335416" y="6689975"/>
                    <a:pt x="3430899" y="6650056"/>
                  </a:cubicBezTo>
                  <a:cubicBezTo>
                    <a:pt x="3526299" y="6609969"/>
                    <a:pt x="3621242" y="6565786"/>
                    <a:pt x="3713289" y="6514054"/>
                  </a:cubicBezTo>
                  <a:cubicBezTo>
                    <a:pt x="3805137" y="6460650"/>
                    <a:pt x="3895762" y="6401178"/>
                    <a:pt x="3981228" y="6334878"/>
                  </a:cubicBezTo>
                  <a:cubicBezTo>
                    <a:pt x="4024934" y="6303166"/>
                    <a:pt x="4066572" y="6268544"/>
                    <a:pt x="4107885" y="6233689"/>
                  </a:cubicBezTo>
                  <a:cubicBezTo>
                    <a:pt x="4128602" y="6216277"/>
                    <a:pt x="4149365" y="6199173"/>
                    <a:pt x="4169795" y="6181389"/>
                  </a:cubicBezTo>
                  <a:cubicBezTo>
                    <a:pt x="4189729" y="6163032"/>
                    <a:pt x="4209542" y="6144643"/>
                    <a:pt x="4229189" y="6125914"/>
                  </a:cubicBezTo>
                  <a:cubicBezTo>
                    <a:pt x="4387326" y="5978255"/>
                    <a:pt x="4528049" y="5812977"/>
                    <a:pt x="4652064" y="5641457"/>
                  </a:cubicBezTo>
                  <a:lnTo>
                    <a:pt x="4697555" y="5576516"/>
                  </a:lnTo>
                  <a:lnTo>
                    <a:pt x="4720492" y="5544537"/>
                  </a:lnTo>
                  <a:cubicBezTo>
                    <a:pt x="4728246" y="5533956"/>
                    <a:pt x="4734819" y="5522469"/>
                    <a:pt x="4741922" y="5511420"/>
                  </a:cubicBezTo>
                  <a:lnTo>
                    <a:pt x="4784179" y="5445022"/>
                  </a:lnTo>
                  <a:cubicBezTo>
                    <a:pt x="4787730" y="5439497"/>
                    <a:pt x="4791161" y="5433940"/>
                    <a:pt x="4794796" y="5428584"/>
                  </a:cubicBezTo>
                  <a:cubicBezTo>
                    <a:pt x="4798637" y="5423432"/>
                    <a:pt x="4803091" y="5418884"/>
                    <a:pt x="4807173" y="5413795"/>
                  </a:cubicBezTo>
                  <a:cubicBezTo>
                    <a:pt x="4815384" y="5403926"/>
                    <a:pt x="4822656" y="5393214"/>
                    <a:pt x="4830010" y="5382674"/>
                  </a:cubicBezTo>
                  <a:lnTo>
                    <a:pt x="4874298" y="5319323"/>
                  </a:lnTo>
                  <a:lnTo>
                    <a:pt x="4896484" y="5287734"/>
                  </a:lnTo>
                  <a:cubicBezTo>
                    <a:pt x="4903839" y="5277191"/>
                    <a:pt x="4911520" y="5266885"/>
                    <a:pt x="4918019" y="5255673"/>
                  </a:cubicBezTo>
                  <a:lnTo>
                    <a:pt x="4999238" y="5124058"/>
                  </a:lnTo>
                  <a:cubicBezTo>
                    <a:pt x="5102559" y="4945225"/>
                    <a:pt x="5185787" y="4753943"/>
                    <a:pt x="5251271" y="4554965"/>
                  </a:cubicBezTo>
                  <a:cubicBezTo>
                    <a:pt x="5259371" y="4530051"/>
                    <a:pt x="5268846" y="4505799"/>
                    <a:pt x="5276136" y="4480521"/>
                  </a:cubicBezTo>
                  <a:lnTo>
                    <a:pt x="5297442" y="4404389"/>
                  </a:lnTo>
                  <a:lnTo>
                    <a:pt x="5318953" y="4328458"/>
                  </a:lnTo>
                  <a:cubicBezTo>
                    <a:pt x="5322895" y="4315679"/>
                    <a:pt x="5325929" y="4303390"/>
                    <a:pt x="5328684" y="4291175"/>
                  </a:cubicBezTo>
                  <a:lnTo>
                    <a:pt x="5337470" y="4254522"/>
                  </a:lnTo>
                  <a:cubicBezTo>
                    <a:pt x="5343899" y="4230045"/>
                    <a:pt x="5348129" y="4205565"/>
                    <a:pt x="5353277" y="4181038"/>
                  </a:cubicBezTo>
                  <a:cubicBezTo>
                    <a:pt x="5358786" y="4156608"/>
                    <a:pt x="5362533" y="4132000"/>
                    <a:pt x="5366762" y="4107520"/>
                  </a:cubicBezTo>
                  <a:cubicBezTo>
                    <a:pt x="5368877" y="4095280"/>
                    <a:pt x="5371390" y="4083000"/>
                    <a:pt x="5373105" y="4070802"/>
                  </a:cubicBezTo>
                  <a:lnTo>
                    <a:pt x="5378288" y="4034066"/>
                  </a:lnTo>
                  <a:lnTo>
                    <a:pt x="5383471" y="3997331"/>
                  </a:lnTo>
                  <a:lnTo>
                    <a:pt x="5387373" y="3960547"/>
                  </a:lnTo>
                  <a:cubicBezTo>
                    <a:pt x="5408513" y="3764258"/>
                    <a:pt x="5404752" y="3567184"/>
                    <a:pt x="5375699" y="3369810"/>
                  </a:cubicBezTo>
                  <a:cubicBezTo>
                    <a:pt x="5347044" y="3172396"/>
                    <a:pt x="5293473" y="2975222"/>
                    <a:pt x="5225695" y="2777923"/>
                  </a:cubicBezTo>
                  <a:cubicBezTo>
                    <a:pt x="5157675" y="2580560"/>
                    <a:pt x="5075729" y="2382997"/>
                    <a:pt x="4989893" y="2181595"/>
                  </a:cubicBezTo>
                  <a:lnTo>
                    <a:pt x="4856777" y="1872581"/>
                  </a:lnTo>
                  <a:cubicBezTo>
                    <a:pt x="4811108" y="1763784"/>
                    <a:pt x="4768691" y="1655416"/>
                    <a:pt x="4729367" y="1547581"/>
                  </a:cubicBezTo>
                  <a:cubicBezTo>
                    <a:pt x="4650320" y="1331954"/>
                    <a:pt x="4585048" y="1118545"/>
                    <a:pt x="4510575" y="917244"/>
                  </a:cubicBezTo>
                  <a:cubicBezTo>
                    <a:pt x="4473339" y="816594"/>
                    <a:pt x="4433491" y="718925"/>
                    <a:pt x="4387446" y="626512"/>
                  </a:cubicBezTo>
                  <a:cubicBezTo>
                    <a:pt x="4341559" y="533993"/>
                    <a:pt x="4289352" y="446701"/>
                    <a:pt x="4227716" y="368510"/>
                  </a:cubicBezTo>
                  <a:cubicBezTo>
                    <a:pt x="4166554" y="290006"/>
                    <a:pt x="4096194" y="220222"/>
                    <a:pt x="4017774" y="161674"/>
                  </a:cubicBezTo>
                  <a:cubicBezTo>
                    <a:pt x="3939391" y="102989"/>
                    <a:pt x="3853034" y="55709"/>
                    <a:pt x="3761542" y="19860"/>
                  </a:cubicBezTo>
                  <a:lnTo>
                    <a:pt x="3727185" y="6533"/>
                  </a:lnTo>
                  <a:close/>
                  <a:moveTo>
                    <a:pt x="1325680" y="0"/>
                  </a:moveTo>
                  <a:lnTo>
                    <a:pt x="2347354" y="0"/>
                  </a:lnTo>
                  <a:lnTo>
                    <a:pt x="2262734" y="20581"/>
                  </a:lnTo>
                  <a:cubicBezTo>
                    <a:pt x="2164073" y="49233"/>
                    <a:pt x="2066423" y="82020"/>
                    <a:pt x="1969830" y="118108"/>
                  </a:cubicBezTo>
                  <a:cubicBezTo>
                    <a:pt x="1945675" y="127092"/>
                    <a:pt x="1921391" y="135598"/>
                    <a:pt x="1897367" y="145059"/>
                  </a:cubicBezTo>
                  <a:cubicBezTo>
                    <a:pt x="1873522" y="155302"/>
                    <a:pt x="1849679" y="165546"/>
                    <a:pt x="1825860" y="175210"/>
                  </a:cubicBezTo>
                  <a:lnTo>
                    <a:pt x="1754258" y="204746"/>
                  </a:lnTo>
                  <a:lnTo>
                    <a:pt x="1683442" y="237143"/>
                  </a:lnTo>
                  <a:cubicBezTo>
                    <a:pt x="1659851" y="247896"/>
                    <a:pt x="1636127" y="258172"/>
                    <a:pt x="1612330" y="268724"/>
                  </a:cubicBezTo>
                  <a:lnTo>
                    <a:pt x="1542244" y="303229"/>
                  </a:lnTo>
                  <a:lnTo>
                    <a:pt x="1471990" y="337395"/>
                  </a:lnTo>
                  <a:cubicBezTo>
                    <a:pt x="1448660" y="349103"/>
                    <a:pt x="1425927" y="362441"/>
                    <a:pt x="1402813" y="374794"/>
                  </a:cubicBezTo>
                  <a:lnTo>
                    <a:pt x="1333886" y="412702"/>
                  </a:lnTo>
                  <a:cubicBezTo>
                    <a:pt x="1310940" y="425394"/>
                    <a:pt x="1288842" y="440228"/>
                    <a:pt x="1266278" y="453907"/>
                  </a:cubicBezTo>
                  <a:lnTo>
                    <a:pt x="1199136" y="496266"/>
                  </a:lnTo>
                  <a:lnTo>
                    <a:pt x="1182302" y="506917"/>
                  </a:lnTo>
                  <a:lnTo>
                    <a:pt x="1166009" y="518449"/>
                  </a:lnTo>
                  <a:lnTo>
                    <a:pt x="1133302" y="541479"/>
                  </a:lnTo>
                  <a:lnTo>
                    <a:pt x="1067923" y="587403"/>
                  </a:lnTo>
                  <a:lnTo>
                    <a:pt x="1051509" y="598902"/>
                  </a:lnTo>
                  <a:lnTo>
                    <a:pt x="1035673" y="611145"/>
                  </a:lnTo>
                  <a:lnTo>
                    <a:pt x="1003878" y="635598"/>
                  </a:lnTo>
                  <a:cubicBezTo>
                    <a:pt x="961473" y="668248"/>
                    <a:pt x="918407" y="699983"/>
                    <a:pt x="877673" y="735582"/>
                  </a:cubicBezTo>
                  <a:cubicBezTo>
                    <a:pt x="711850" y="872792"/>
                    <a:pt x="555901" y="1026776"/>
                    <a:pt x="417533" y="1198720"/>
                  </a:cubicBezTo>
                  <a:cubicBezTo>
                    <a:pt x="278999" y="1370325"/>
                    <a:pt x="156917" y="1557820"/>
                    <a:pt x="54935" y="1756293"/>
                  </a:cubicBezTo>
                  <a:lnTo>
                    <a:pt x="17844" y="1831433"/>
                  </a:lnTo>
                  <a:lnTo>
                    <a:pt x="0" y="1869131"/>
                  </a:lnTo>
                  <a:lnTo>
                    <a:pt x="0" y="1198550"/>
                  </a:lnTo>
                  <a:lnTo>
                    <a:pt x="185957" y="961506"/>
                  </a:lnTo>
                  <a:cubicBezTo>
                    <a:pt x="342426" y="776600"/>
                    <a:pt x="509755" y="602849"/>
                    <a:pt x="689746" y="447064"/>
                  </a:cubicBezTo>
                  <a:cubicBezTo>
                    <a:pt x="733932" y="406795"/>
                    <a:pt x="780859" y="370795"/>
                    <a:pt x="827126" y="333881"/>
                  </a:cubicBezTo>
                  <a:cubicBezTo>
                    <a:pt x="872886" y="295949"/>
                    <a:pt x="921195" y="262526"/>
                    <a:pt x="968997" y="228085"/>
                  </a:cubicBezTo>
                  <a:lnTo>
                    <a:pt x="1004883" y="202373"/>
                  </a:lnTo>
                  <a:lnTo>
                    <a:pt x="1022826" y="189517"/>
                  </a:lnTo>
                  <a:lnTo>
                    <a:pt x="1041187" y="177509"/>
                  </a:lnTo>
                  <a:lnTo>
                    <a:pt x="1114760" y="129512"/>
                  </a:lnTo>
                  <a:cubicBezTo>
                    <a:pt x="1139435" y="113750"/>
                    <a:pt x="1163439" y="96630"/>
                    <a:pt x="1188498" y="81854"/>
                  </a:cubicBezTo>
                  <a:lnTo>
                    <a:pt x="1263461" y="36880"/>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D01D44A9-1D51-461B-A228-06F6C500B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55600" cy="6858000"/>
            </a:xfrm>
            <a:custGeom>
              <a:avLst/>
              <a:gdLst>
                <a:gd name="connsiteX0" fmla="*/ 0 w 6055600"/>
                <a:gd name="connsiteY0" fmla="*/ 5960220 h 6858000"/>
                <a:gd name="connsiteX1" fmla="*/ 36039 w 6055600"/>
                <a:gd name="connsiteY1" fmla="*/ 6002605 h 6858000"/>
                <a:gd name="connsiteX2" fmla="*/ 92950 w 6055600"/>
                <a:gd name="connsiteY2" fmla="*/ 6059050 h 6858000"/>
                <a:gd name="connsiteX3" fmla="*/ 153706 w 6055600"/>
                <a:gd name="connsiteY3" fmla="*/ 6111427 h 6858000"/>
                <a:gd name="connsiteX4" fmla="*/ 216806 w 6055600"/>
                <a:gd name="connsiteY4" fmla="*/ 6161603 h 6858000"/>
                <a:gd name="connsiteX5" fmla="*/ 281945 w 6055600"/>
                <a:gd name="connsiteY5" fmla="*/ 6209777 h 6858000"/>
                <a:gd name="connsiteX6" fmla="*/ 553337 w 6055600"/>
                <a:gd name="connsiteY6" fmla="*/ 6391500 h 6858000"/>
                <a:gd name="connsiteX7" fmla="*/ 690543 w 6055600"/>
                <a:gd name="connsiteY7" fmla="*/ 6481634 h 6858000"/>
                <a:gd name="connsiteX8" fmla="*/ 827127 w 6055600"/>
                <a:gd name="connsiteY8" fmla="*/ 6573159 h 6858000"/>
                <a:gd name="connsiteX9" fmla="*/ 1095915 w 6055600"/>
                <a:gd name="connsiteY9" fmla="*/ 6762202 h 6858000"/>
                <a:gd name="connsiteX10" fmla="*/ 1224853 w 6055600"/>
                <a:gd name="connsiteY10" fmla="*/ 6858000 h 6858000"/>
                <a:gd name="connsiteX11" fmla="*/ 1154072 w 6055600"/>
                <a:gd name="connsiteY11" fmla="*/ 6858000 h 6858000"/>
                <a:gd name="connsiteX12" fmla="*/ 1073489 w 6055600"/>
                <a:gd name="connsiteY12" fmla="*/ 6799140 h 6858000"/>
                <a:gd name="connsiteX13" fmla="*/ 800175 w 6055600"/>
                <a:gd name="connsiteY13" fmla="*/ 6620441 h 6858000"/>
                <a:gd name="connsiteX14" fmla="*/ 231518 w 6055600"/>
                <a:gd name="connsiteY14" fmla="*/ 6299323 h 6858000"/>
                <a:gd name="connsiteX15" fmla="*/ 160401 w 6055600"/>
                <a:gd name="connsiteY15" fmla="*/ 6256627 h 6858000"/>
                <a:gd name="connsiteX16" fmla="*/ 89697 w 6055600"/>
                <a:gd name="connsiteY16" fmla="*/ 6211916 h 6858000"/>
                <a:gd name="connsiteX17" fmla="*/ 20148 w 6055600"/>
                <a:gd name="connsiteY17" fmla="*/ 6163835 h 6858000"/>
                <a:gd name="connsiteX18" fmla="*/ 0 w 6055600"/>
                <a:gd name="connsiteY18" fmla="*/ 6147796 h 6858000"/>
                <a:gd name="connsiteX19" fmla="*/ 3748345 w 6055600"/>
                <a:gd name="connsiteY19" fmla="*/ 0 h 6858000"/>
                <a:gd name="connsiteX20" fmla="*/ 4277792 w 6055600"/>
                <a:gd name="connsiteY20" fmla="*/ 0 h 6858000"/>
                <a:gd name="connsiteX21" fmla="*/ 4339531 w 6055600"/>
                <a:gd name="connsiteY21" fmla="*/ 40262 h 6858000"/>
                <a:gd name="connsiteX22" fmla="*/ 4476306 w 6055600"/>
                <a:gd name="connsiteY22" fmla="*/ 153922 h 6858000"/>
                <a:gd name="connsiteX23" fmla="*/ 4713639 w 6055600"/>
                <a:gd name="connsiteY23" fmla="*/ 422076 h 6858000"/>
                <a:gd name="connsiteX24" fmla="*/ 4906991 w 6055600"/>
                <a:gd name="connsiteY24" fmla="*/ 723463 h 6858000"/>
                <a:gd name="connsiteX25" fmla="*/ 5070511 w 6055600"/>
                <a:gd name="connsiteY25" fmla="*/ 1037524 h 6858000"/>
                <a:gd name="connsiteX26" fmla="*/ 5219493 w 6055600"/>
                <a:gd name="connsiteY26" fmla="*/ 1352079 h 6858000"/>
                <a:gd name="connsiteX27" fmla="*/ 5367779 w 6055600"/>
                <a:gd name="connsiteY27" fmla="*/ 1658945 h 6858000"/>
                <a:gd name="connsiteX28" fmla="*/ 5446095 w 6055600"/>
                <a:gd name="connsiteY28" fmla="*/ 1811301 h 6858000"/>
                <a:gd name="connsiteX29" fmla="*/ 5525115 w 6055600"/>
                <a:gd name="connsiteY29" fmla="*/ 1967103 h 6858000"/>
                <a:gd name="connsiteX30" fmla="*/ 5816642 w 6055600"/>
                <a:gd name="connsiteY30" fmla="*/ 2618837 h 6858000"/>
                <a:gd name="connsiteX31" fmla="*/ 6015787 w 6055600"/>
                <a:gd name="connsiteY31" fmla="*/ 3339957 h 6858000"/>
                <a:gd name="connsiteX32" fmla="*/ 6054206 w 6055600"/>
                <a:gd name="connsiteY32" fmla="*/ 3727239 h 6858000"/>
                <a:gd name="connsiteX33" fmla="*/ 6039811 w 6055600"/>
                <a:gd name="connsiteY33" fmla="*/ 4122735 h 6858000"/>
                <a:gd name="connsiteX34" fmla="*/ 5971601 w 6055600"/>
                <a:gd name="connsiteY34" fmla="*/ 4514288 h 6858000"/>
                <a:gd name="connsiteX35" fmla="*/ 5946751 w 6055600"/>
                <a:gd name="connsiteY35" fmla="*/ 4609838 h 6858000"/>
                <a:gd name="connsiteX36" fmla="*/ 5919986 w 6055600"/>
                <a:gd name="connsiteY36" fmla="*/ 4703178 h 6858000"/>
                <a:gd name="connsiteX37" fmla="*/ 5890731 w 6055600"/>
                <a:gd name="connsiteY37" fmla="*/ 4795992 h 6858000"/>
                <a:gd name="connsiteX38" fmla="*/ 5859058 w 6055600"/>
                <a:gd name="connsiteY38" fmla="*/ 4888015 h 6858000"/>
                <a:gd name="connsiteX39" fmla="*/ 5525053 w 6055600"/>
                <a:gd name="connsiteY39" fmla="*/ 5588449 h 6858000"/>
                <a:gd name="connsiteX40" fmla="*/ 5058962 w 6055600"/>
                <a:gd name="connsiteY40" fmla="*/ 6189929 h 6858000"/>
                <a:gd name="connsiteX41" fmla="*/ 4787706 w 6055600"/>
                <a:gd name="connsiteY41" fmla="*/ 6442985 h 6858000"/>
                <a:gd name="connsiteX42" fmla="*/ 4498686 w 6055600"/>
                <a:gd name="connsiteY42" fmla="*/ 6663678 h 6858000"/>
                <a:gd name="connsiteX43" fmla="*/ 4197167 w 6055600"/>
                <a:gd name="connsiteY43" fmla="*/ 6854053 h 6858000"/>
                <a:gd name="connsiteX44" fmla="*/ 4189720 w 6055600"/>
                <a:gd name="connsiteY44" fmla="*/ 6858000 h 6858000"/>
                <a:gd name="connsiteX45" fmla="*/ 3651929 w 6055600"/>
                <a:gd name="connsiteY45" fmla="*/ 6858000 h 6858000"/>
                <a:gd name="connsiteX46" fmla="*/ 3789040 w 6055600"/>
                <a:gd name="connsiteY46" fmla="*/ 6778034 h 6858000"/>
                <a:gd name="connsiteX47" fmla="*/ 4335568 w 6055600"/>
                <a:gd name="connsiteY47" fmla="*/ 6382709 h 6858000"/>
                <a:gd name="connsiteX48" fmla="*/ 4586923 w 6055600"/>
                <a:gd name="connsiteY48" fmla="*/ 6158577 h 6858000"/>
                <a:gd name="connsiteX49" fmla="*/ 4819585 w 6055600"/>
                <a:gd name="connsiteY49" fmla="*/ 5915847 h 6858000"/>
                <a:gd name="connsiteX50" fmla="*/ 5214727 w 6055600"/>
                <a:gd name="connsiteY50" fmla="*/ 5371094 h 6858000"/>
                <a:gd name="connsiteX51" fmla="*/ 5495409 w 6055600"/>
                <a:gd name="connsiteY51" fmla="*/ 4752778 h 6858000"/>
                <a:gd name="connsiteX52" fmla="*/ 5522322 w 6055600"/>
                <a:gd name="connsiteY52" fmla="*/ 4671511 h 6858000"/>
                <a:gd name="connsiteX53" fmla="*/ 5547631 w 6055600"/>
                <a:gd name="connsiteY53" fmla="*/ 4589675 h 6858000"/>
                <a:gd name="connsiteX54" fmla="*/ 5570792 w 6055600"/>
                <a:gd name="connsiteY54" fmla="*/ 4506978 h 6858000"/>
                <a:gd name="connsiteX55" fmla="*/ 5591541 w 6055600"/>
                <a:gd name="connsiteY55" fmla="*/ 4425334 h 6858000"/>
                <a:gd name="connsiteX56" fmla="*/ 5649500 w 6055600"/>
                <a:gd name="connsiteY56" fmla="*/ 4097286 h 6858000"/>
                <a:gd name="connsiteX57" fmla="*/ 5637615 w 6055600"/>
                <a:gd name="connsiteY57" fmla="*/ 3437524 h 6858000"/>
                <a:gd name="connsiteX58" fmla="*/ 5475454 w 6055600"/>
                <a:gd name="connsiteY58" fmla="*/ 2791575 h 6858000"/>
                <a:gd name="connsiteX59" fmla="*/ 5217600 w 6055600"/>
                <a:gd name="connsiteY59" fmla="*/ 2164719 h 6858000"/>
                <a:gd name="connsiteX60" fmla="*/ 5144941 w 6055600"/>
                <a:gd name="connsiteY60" fmla="*/ 2009490 h 6858000"/>
                <a:gd name="connsiteX61" fmla="*/ 5070052 w 6055600"/>
                <a:gd name="connsiteY61" fmla="*/ 1851823 h 6858000"/>
                <a:gd name="connsiteX62" fmla="*/ 4926984 w 6055600"/>
                <a:gd name="connsiteY62" fmla="*/ 1529226 h 6858000"/>
                <a:gd name="connsiteX63" fmla="*/ 4790925 w 6055600"/>
                <a:gd name="connsiteY63" fmla="*/ 1209923 h 6858000"/>
                <a:gd name="connsiteX64" fmla="*/ 4650559 w 6055600"/>
                <a:gd name="connsiteY64" fmla="*/ 902490 h 6858000"/>
                <a:gd name="connsiteX65" fmla="*/ 4491930 w 6055600"/>
                <a:gd name="connsiteY65" fmla="*/ 616919 h 6858000"/>
                <a:gd name="connsiteX66" fmla="*/ 4302323 w 6055600"/>
                <a:gd name="connsiteY66" fmla="*/ 366083 h 6858000"/>
                <a:gd name="connsiteX67" fmla="*/ 4072203 w 6055600"/>
                <a:gd name="connsiteY67" fmla="*/ 164982 h 6858000"/>
                <a:gd name="connsiteX68" fmla="*/ 3803964 w 6055600"/>
                <a:gd name="connsiteY68" fmla="*/ 21052 h 6858000"/>
                <a:gd name="connsiteX69" fmla="*/ 3768314 w 6055600"/>
                <a:gd name="connsiteY69" fmla="*/ 6826 h 6858000"/>
                <a:gd name="connsiteX70" fmla="*/ 1589779 w 6055600"/>
                <a:gd name="connsiteY70" fmla="*/ 0 h 6858000"/>
                <a:gd name="connsiteX71" fmla="*/ 1918056 w 6055600"/>
                <a:gd name="connsiteY71" fmla="*/ 0 h 6858000"/>
                <a:gd name="connsiteX72" fmla="*/ 1764243 w 6055600"/>
                <a:gd name="connsiteY72" fmla="*/ 55145 h 6858000"/>
                <a:gd name="connsiteX73" fmla="*/ 1313330 w 6055600"/>
                <a:gd name="connsiteY73" fmla="*/ 274424 h 6858000"/>
                <a:gd name="connsiteX74" fmla="*/ 295673 w 6055600"/>
                <a:gd name="connsiteY74" fmla="*/ 1187630 h 6858000"/>
                <a:gd name="connsiteX75" fmla="*/ 96207 w 6055600"/>
                <a:gd name="connsiteY75" fmla="*/ 1474327 h 6858000"/>
                <a:gd name="connsiteX76" fmla="*/ 0 w 6055600"/>
                <a:gd name="connsiteY76" fmla="*/ 1641460 h 6858000"/>
                <a:gd name="connsiteX77" fmla="*/ 0 w 6055600"/>
                <a:gd name="connsiteY77" fmla="*/ 1224218 h 6858000"/>
                <a:gd name="connsiteX78" fmla="*/ 150937 w 6055600"/>
                <a:gd name="connsiteY78" fmla="*/ 1040975 h 6858000"/>
                <a:gd name="connsiteX79" fmla="*/ 1264907 w 6055600"/>
                <a:gd name="connsiteY79" fmla="*/ 158248 h 6858000"/>
                <a:gd name="connsiteX80" fmla="*/ 1575167 w 6055600"/>
                <a:gd name="connsiteY80" fmla="*/ 56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6055600" h="6858000">
                  <a:moveTo>
                    <a:pt x="0" y="5960220"/>
                  </a:moveTo>
                  <a:lnTo>
                    <a:pt x="36039" y="6002605"/>
                  </a:lnTo>
                  <a:cubicBezTo>
                    <a:pt x="54896" y="6021530"/>
                    <a:pt x="73635" y="6040425"/>
                    <a:pt x="92950" y="6059050"/>
                  </a:cubicBezTo>
                  <a:lnTo>
                    <a:pt x="153706" y="6111427"/>
                  </a:lnTo>
                  <a:cubicBezTo>
                    <a:pt x="173546" y="6129485"/>
                    <a:pt x="195722" y="6144912"/>
                    <a:pt x="216806" y="6161603"/>
                  </a:cubicBezTo>
                  <a:cubicBezTo>
                    <a:pt x="238229" y="6177961"/>
                    <a:pt x="259466" y="6194551"/>
                    <a:pt x="281945" y="6209777"/>
                  </a:cubicBezTo>
                  <a:cubicBezTo>
                    <a:pt x="369940" y="6272709"/>
                    <a:pt x="461791" y="6332004"/>
                    <a:pt x="553337" y="6391500"/>
                  </a:cubicBezTo>
                  <a:lnTo>
                    <a:pt x="690543" y="6481634"/>
                  </a:lnTo>
                  <a:lnTo>
                    <a:pt x="827127" y="6573159"/>
                  </a:lnTo>
                  <a:cubicBezTo>
                    <a:pt x="917674" y="6634511"/>
                    <a:pt x="1007156" y="6697737"/>
                    <a:pt x="1095915" y="6762202"/>
                  </a:cubicBezTo>
                  <a:lnTo>
                    <a:pt x="1224853" y="6858000"/>
                  </a:lnTo>
                  <a:lnTo>
                    <a:pt x="1154072" y="6858000"/>
                  </a:lnTo>
                  <a:lnTo>
                    <a:pt x="1073489" y="6799140"/>
                  </a:lnTo>
                  <a:cubicBezTo>
                    <a:pt x="983882" y="6736908"/>
                    <a:pt x="892851" y="6677125"/>
                    <a:pt x="800175" y="6620441"/>
                  </a:cubicBezTo>
                  <a:cubicBezTo>
                    <a:pt x="615108" y="6506015"/>
                    <a:pt x="422939" y="6407807"/>
                    <a:pt x="231518" y="6299323"/>
                  </a:cubicBezTo>
                  <a:cubicBezTo>
                    <a:pt x="207467" y="6286226"/>
                    <a:pt x="184098" y="6271045"/>
                    <a:pt x="160401" y="6256627"/>
                  </a:cubicBezTo>
                  <a:cubicBezTo>
                    <a:pt x="136809" y="6241811"/>
                    <a:pt x="112558" y="6228518"/>
                    <a:pt x="89697" y="6211916"/>
                  </a:cubicBezTo>
                  <a:lnTo>
                    <a:pt x="20148" y="6163835"/>
                  </a:lnTo>
                  <a:lnTo>
                    <a:pt x="0" y="6147796"/>
                  </a:lnTo>
                  <a:close/>
                  <a:moveTo>
                    <a:pt x="3748345" y="0"/>
                  </a:moveTo>
                  <a:lnTo>
                    <a:pt x="4277792" y="0"/>
                  </a:lnTo>
                  <a:lnTo>
                    <a:pt x="4339531" y="40262"/>
                  </a:lnTo>
                  <a:cubicBezTo>
                    <a:pt x="4386991" y="75346"/>
                    <a:pt x="4432680" y="113353"/>
                    <a:pt x="4476306" y="153922"/>
                  </a:cubicBezTo>
                  <a:cubicBezTo>
                    <a:pt x="4563779" y="234693"/>
                    <a:pt x="4642423" y="325982"/>
                    <a:pt x="4713639" y="422076"/>
                  </a:cubicBezTo>
                  <a:cubicBezTo>
                    <a:pt x="4784481" y="518635"/>
                    <a:pt x="4848552" y="619893"/>
                    <a:pt x="4906991" y="723463"/>
                  </a:cubicBezTo>
                  <a:cubicBezTo>
                    <a:pt x="4965582" y="826932"/>
                    <a:pt x="5019421" y="932243"/>
                    <a:pt x="5070511" y="1037524"/>
                  </a:cubicBezTo>
                  <a:cubicBezTo>
                    <a:pt x="5121871" y="1142738"/>
                    <a:pt x="5170833" y="1248016"/>
                    <a:pt x="5219493" y="1352079"/>
                  </a:cubicBezTo>
                  <a:cubicBezTo>
                    <a:pt x="5268459" y="1455943"/>
                    <a:pt x="5317204" y="1558756"/>
                    <a:pt x="5367779" y="1658945"/>
                  </a:cubicBezTo>
                  <a:lnTo>
                    <a:pt x="5446095" y="1811301"/>
                  </a:lnTo>
                  <a:cubicBezTo>
                    <a:pt x="5472584" y="1862992"/>
                    <a:pt x="5498885" y="1914915"/>
                    <a:pt x="5525115" y="1967103"/>
                  </a:cubicBezTo>
                  <a:cubicBezTo>
                    <a:pt x="5629428" y="2176256"/>
                    <a:pt x="5730254" y="2391411"/>
                    <a:pt x="5816642" y="2618837"/>
                  </a:cubicBezTo>
                  <a:cubicBezTo>
                    <a:pt x="5902562" y="2846137"/>
                    <a:pt x="5974641" y="3086291"/>
                    <a:pt x="6015787" y="3339957"/>
                  </a:cubicBezTo>
                  <a:cubicBezTo>
                    <a:pt x="6036373" y="3466512"/>
                    <a:pt x="6050262" y="3596084"/>
                    <a:pt x="6054206" y="3727239"/>
                  </a:cubicBezTo>
                  <a:cubicBezTo>
                    <a:pt x="6058266" y="3858425"/>
                    <a:pt x="6053460" y="3990915"/>
                    <a:pt x="6039811" y="4122735"/>
                  </a:cubicBezTo>
                  <a:cubicBezTo>
                    <a:pt x="6026397" y="4254618"/>
                    <a:pt x="6002552" y="4385688"/>
                    <a:pt x="5971601" y="4514288"/>
                  </a:cubicBezTo>
                  <a:cubicBezTo>
                    <a:pt x="5963342" y="4546050"/>
                    <a:pt x="5955885" y="4579019"/>
                    <a:pt x="5946751" y="4609838"/>
                  </a:cubicBezTo>
                  <a:lnTo>
                    <a:pt x="5919986" y="4703178"/>
                  </a:lnTo>
                  <a:lnTo>
                    <a:pt x="5890731" y="4795992"/>
                  </a:lnTo>
                  <a:cubicBezTo>
                    <a:pt x="5880825" y="4826888"/>
                    <a:pt x="5869667" y="4857307"/>
                    <a:pt x="5859058" y="4888015"/>
                  </a:cubicBezTo>
                  <a:cubicBezTo>
                    <a:pt x="5772112" y="5132558"/>
                    <a:pt x="5660551" y="5369373"/>
                    <a:pt x="5525053" y="5588449"/>
                  </a:cubicBezTo>
                  <a:cubicBezTo>
                    <a:pt x="5389674" y="5807557"/>
                    <a:pt x="5232835" y="6010440"/>
                    <a:pt x="5058962" y="6189929"/>
                  </a:cubicBezTo>
                  <a:cubicBezTo>
                    <a:pt x="4972125" y="6279771"/>
                    <a:pt x="4880998" y="6363650"/>
                    <a:pt x="4787706" y="6442985"/>
                  </a:cubicBezTo>
                  <a:cubicBezTo>
                    <a:pt x="4693655" y="6521410"/>
                    <a:pt x="4597439" y="6595290"/>
                    <a:pt x="4498686" y="6663678"/>
                  </a:cubicBezTo>
                  <a:cubicBezTo>
                    <a:pt x="4399893" y="6731984"/>
                    <a:pt x="4299240" y="6795191"/>
                    <a:pt x="4197167" y="6854053"/>
                  </a:cubicBezTo>
                  <a:lnTo>
                    <a:pt x="4189720" y="6858000"/>
                  </a:lnTo>
                  <a:lnTo>
                    <a:pt x="3651929" y="6858000"/>
                  </a:lnTo>
                  <a:lnTo>
                    <a:pt x="3789040" y="6778034"/>
                  </a:lnTo>
                  <a:cubicBezTo>
                    <a:pt x="3978462" y="6656931"/>
                    <a:pt x="4162446" y="6525734"/>
                    <a:pt x="4335568" y="6382709"/>
                  </a:cubicBezTo>
                  <a:cubicBezTo>
                    <a:pt x="4422084" y="6310901"/>
                    <a:pt x="4506335" y="6236787"/>
                    <a:pt x="4586923" y="6158577"/>
                  </a:cubicBezTo>
                  <a:cubicBezTo>
                    <a:pt x="4668153" y="6081248"/>
                    <a:pt x="4745649" y="6000086"/>
                    <a:pt x="4819585" y="5915847"/>
                  </a:cubicBezTo>
                  <a:cubicBezTo>
                    <a:pt x="4967573" y="5747401"/>
                    <a:pt x="5101426" y="5566247"/>
                    <a:pt x="5214727" y="5371094"/>
                  </a:cubicBezTo>
                  <a:cubicBezTo>
                    <a:pt x="5327795" y="5175879"/>
                    <a:pt x="5421090" y="4968427"/>
                    <a:pt x="5495409" y="4752778"/>
                  </a:cubicBezTo>
                  <a:cubicBezTo>
                    <a:pt x="5504291" y="4725712"/>
                    <a:pt x="5513872" y="4698834"/>
                    <a:pt x="5522322" y="4671511"/>
                  </a:cubicBezTo>
                  <a:lnTo>
                    <a:pt x="5547631" y="4589675"/>
                  </a:lnTo>
                  <a:lnTo>
                    <a:pt x="5570792" y="4506978"/>
                  </a:lnTo>
                  <a:cubicBezTo>
                    <a:pt x="5578845" y="4479265"/>
                    <a:pt x="5584485" y="4452605"/>
                    <a:pt x="5591541" y="4425334"/>
                  </a:cubicBezTo>
                  <a:cubicBezTo>
                    <a:pt x="5618002" y="4316765"/>
                    <a:pt x="5636850" y="4207148"/>
                    <a:pt x="5649500" y="4097286"/>
                  </a:cubicBezTo>
                  <a:cubicBezTo>
                    <a:pt x="5674602" y="3877368"/>
                    <a:pt x="5668749" y="3656091"/>
                    <a:pt x="5637615" y="3437524"/>
                  </a:cubicBezTo>
                  <a:cubicBezTo>
                    <a:pt x="5605861" y="3218934"/>
                    <a:pt x="5549060" y="3003118"/>
                    <a:pt x="5475454" y="2791575"/>
                  </a:cubicBezTo>
                  <a:cubicBezTo>
                    <a:pt x="5402070" y="2579668"/>
                    <a:pt x="5313111" y="2371656"/>
                    <a:pt x="5217600" y="2164719"/>
                  </a:cubicBezTo>
                  <a:cubicBezTo>
                    <a:pt x="5193627" y="2112994"/>
                    <a:pt x="5169419" y="2061207"/>
                    <a:pt x="5144941" y="2009490"/>
                  </a:cubicBezTo>
                  <a:lnTo>
                    <a:pt x="5070052" y="1851823"/>
                  </a:lnTo>
                  <a:cubicBezTo>
                    <a:pt x="5020031" y="1744421"/>
                    <a:pt x="4972748" y="1636620"/>
                    <a:pt x="4926984" y="1529226"/>
                  </a:cubicBezTo>
                  <a:lnTo>
                    <a:pt x="4790925" y="1209923"/>
                  </a:lnTo>
                  <a:cubicBezTo>
                    <a:pt x="4745458" y="1105158"/>
                    <a:pt x="4699567" y="1001976"/>
                    <a:pt x="4650559" y="902490"/>
                  </a:cubicBezTo>
                  <a:cubicBezTo>
                    <a:pt x="4601243" y="803205"/>
                    <a:pt x="4549606" y="706978"/>
                    <a:pt x="4491930" y="616919"/>
                  </a:cubicBezTo>
                  <a:cubicBezTo>
                    <a:pt x="4434712" y="526559"/>
                    <a:pt x="4372370" y="441762"/>
                    <a:pt x="4302323" y="366083"/>
                  </a:cubicBezTo>
                  <a:cubicBezTo>
                    <a:pt x="4232428" y="290304"/>
                    <a:pt x="4155542" y="222846"/>
                    <a:pt x="4072203" y="164982"/>
                  </a:cubicBezTo>
                  <a:cubicBezTo>
                    <a:pt x="3988864" y="107118"/>
                    <a:pt x="3898693" y="59316"/>
                    <a:pt x="3803964" y="21052"/>
                  </a:cubicBezTo>
                  <a:lnTo>
                    <a:pt x="3768314" y="6826"/>
                  </a:lnTo>
                  <a:close/>
                  <a:moveTo>
                    <a:pt x="1589779" y="0"/>
                  </a:moveTo>
                  <a:lnTo>
                    <a:pt x="1918056" y="0"/>
                  </a:lnTo>
                  <a:lnTo>
                    <a:pt x="1764243" y="55145"/>
                  </a:lnTo>
                  <a:cubicBezTo>
                    <a:pt x="1609764" y="115414"/>
                    <a:pt x="1458840" y="188978"/>
                    <a:pt x="1313330" y="274424"/>
                  </a:cubicBezTo>
                  <a:cubicBezTo>
                    <a:pt x="924625" y="501532"/>
                    <a:pt x="576885" y="817476"/>
                    <a:pt x="295673" y="1187630"/>
                  </a:cubicBezTo>
                  <a:cubicBezTo>
                    <a:pt x="225216" y="1280162"/>
                    <a:pt x="158640" y="1375858"/>
                    <a:pt x="96207" y="1474327"/>
                  </a:cubicBezTo>
                  <a:lnTo>
                    <a:pt x="0" y="1641460"/>
                  </a:lnTo>
                  <a:lnTo>
                    <a:pt x="0" y="1224218"/>
                  </a:lnTo>
                  <a:lnTo>
                    <a:pt x="150937" y="1040975"/>
                  </a:lnTo>
                  <a:cubicBezTo>
                    <a:pt x="478530" y="677729"/>
                    <a:pt x="858178" y="381092"/>
                    <a:pt x="1264907" y="158248"/>
                  </a:cubicBezTo>
                  <a:cubicBezTo>
                    <a:pt x="1366631" y="102619"/>
                    <a:pt x="1470177" y="51760"/>
                    <a:pt x="1575167" y="567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logo with arrows and letters&#10;&#10;Description automatically generated">
            <a:extLst>
              <a:ext uri="{FF2B5EF4-FFF2-40B4-BE49-F238E27FC236}">
                <a16:creationId xmlns:a16="http://schemas.microsoft.com/office/drawing/2014/main" id="{F9DEFA54-569A-6934-0216-5FFC70AC0D08}"/>
              </a:ext>
            </a:extLst>
          </p:cNvPr>
          <p:cNvPicPr>
            <a:picLocks noChangeAspect="1"/>
          </p:cNvPicPr>
          <p:nvPr/>
        </p:nvPicPr>
        <p:blipFill>
          <a:blip r:embed="rId3"/>
          <a:stretch>
            <a:fillRect/>
          </a:stretch>
        </p:blipFill>
        <p:spPr>
          <a:xfrm>
            <a:off x="674437" y="1927921"/>
            <a:ext cx="3785616" cy="3331341"/>
          </a:xfrm>
          <a:prstGeom prst="rect">
            <a:avLst/>
          </a:prstGeom>
        </p:spPr>
      </p:pic>
      <p:sp>
        <p:nvSpPr>
          <p:cNvPr id="3" name="Content Placeholder 2">
            <a:extLst>
              <a:ext uri="{FF2B5EF4-FFF2-40B4-BE49-F238E27FC236}">
                <a16:creationId xmlns:a16="http://schemas.microsoft.com/office/drawing/2014/main" id="{C358BD19-B713-D2C5-D8F9-4BE308A3CB0B}"/>
              </a:ext>
            </a:extLst>
          </p:cNvPr>
          <p:cNvSpPr>
            <a:spLocks noGrp="1"/>
          </p:cNvSpPr>
          <p:nvPr>
            <p:ph idx="1"/>
          </p:nvPr>
        </p:nvSpPr>
        <p:spPr>
          <a:xfrm>
            <a:off x="6036703" y="1419536"/>
            <a:ext cx="5707768" cy="4609745"/>
          </a:xfrm>
        </p:spPr>
        <p:txBody>
          <a:bodyPr anchor="t">
            <a:noAutofit/>
          </a:bodyPr>
          <a:lstStyle/>
          <a:p>
            <a:r>
              <a:rPr lang="en-AU" sz="2000" b="1" dirty="0">
                <a:solidFill>
                  <a:schemeClr val="tx2"/>
                </a:solidFill>
              </a:rPr>
              <a:t>Bidirectional Encoder Representations from Transformers (encoder only)</a:t>
            </a:r>
          </a:p>
          <a:p>
            <a:pPr>
              <a:buFont typeface="Arial" panose="020B0604020202020204" pitchFamily="34" charset="0"/>
              <a:buChar char="•"/>
            </a:pPr>
            <a:r>
              <a:rPr lang="en-AU" sz="2000" b="1" dirty="0">
                <a:solidFill>
                  <a:schemeClr val="tx2"/>
                </a:solidFill>
              </a:rPr>
              <a:t>Use Case:</a:t>
            </a:r>
            <a:r>
              <a:rPr lang="en-AU" sz="2000" dirty="0">
                <a:solidFill>
                  <a:schemeClr val="tx2"/>
                </a:solidFill>
              </a:rPr>
              <a:t> Text classification, named entity recognition (NER), question answering, text summarization</a:t>
            </a:r>
          </a:p>
          <a:p>
            <a:pPr>
              <a:buFont typeface="Arial" panose="020B0604020202020204" pitchFamily="34" charset="0"/>
              <a:buChar char="•"/>
            </a:pPr>
            <a:r>
              <a:rPr lang="en-AU" sz="2000" b="1" dirty="0">
                <a:solidFill>
                  <a:schemeClr val="tx2"/>
                </a:solidFill>
              </a:rPr>
              <a:t>Bidirectional:</a:t>
            </a:r>
            <a:r>
              <a:rPr lang="en-AU" sz="2000" dirty="0">
                <a:solidFill>
                  <a:schemeClr val="tx2"/>
                </a:solidFill>
              </a:rPr>
              <a:t> “understand” words in a context by considering both the left and the right of a given word. </a:t>
            </a:r>
          </a:p>
          <a:p>
            <a:r>
              <a:rPr lang="en-AU" sz="2000" b="1" dirty="0">
                <a:solidFill>
                  <a:schemeClr val="tx2"/>
                </a:solidFill>
              </a:rPr>
              <a:t>Pretraining Tasks</a:t>
            </a:r>
          </a:p>
          <a:p>
            <a:pPr lvl="1"/>
            <a:r>
              <a:rPr lang="en-AU" sz="2000" b="1" dirty="0">
                <a:solidFill>
                  <a:schemeClr val="tx2"/>
                </a:solidFill>
              </a:rPr>
              <a:t>Masked Language Modeling (MLM):</a:t>
            </a:r>
            <a:r>
              <a:rPr lang="en-AU" sz="2000" dirty="0">
                <a:solidFill>
                  <a:schemeClr val="tx2"/>
                </a:solidFill>
              </a:rPr>
              <a:t> predict these masked tokens</a:t>
            </a:r>
            <a:endParaRPr lang="en-AU" sz="2000" b="1" dirty="0">
              <a:solidFill>
                <a:schemeClr val="tx2"/>
              </a:solidFill>
            </a:endParaRPr>
          </a:p>
          <a:p>
            <a:pPr lvl="1"/>
            <a:r>
              <a:rPr lang="en-AU" sz="2000" b="1" dirty="0">
                <a:solidFill>
                  <a:schemeClr val="tx2"/>
                </a:solidFill>
              </a:rPr>
              <a:t>Next Sentence Prediction (NSP): </a:t>
            </a:r>
            <a:r>
              <a:rPr lang="en-AU" sz="2000" dirty="0">
                <a:solidFill>
                  <a:schemeClr val="tx2"/>
                </a:solidFill>
              </a:rPr>
              <a:t>predict if the second sentence follows the first one in the original text</a:t>
            </a:r>
          </a:p>
          <a:p>
            <a:pPr marL="0" indent="0">
              <a:buNone/>
            </a:pPr>
            <a:r>
              <a:rPr lang="en-US" sz="2000" dirty="0">
                <a:solidFill>
                  <a:schemeClr val="tx2"/>
                </a:solidFill>
                <a:hlinkClick r:id="rId4"/>
              </a:rPr>
              <a:t>https://huggingface.co/docs/transformers/en/model_doc/bert</a:t>
            </a:r>
            <a:r>
              <a:rPr lang="en-US" sz="2000" dirty="0">
                <a:solidFill>
                  <a:schemeClr val="tx2"/>
                </a:solidFill>
              </a:rPr>
              <a:t> </a:t>
            </a:r>
          </a:p>
        </p:txBody>
      </p:sp>
    </p:spTree>
    <p:extLst>
      <p:ext uri="{BB962C8B-B14F-4D97-AF65-F5344CB8AC3E}">
        <p14:creationId xmlns:p14="http://schemas.microsoft.com/office/powerpoint/2010/main" val="14087048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2AE99EB-4BCD-B697-2151-1310630CACA8}"/>
              </a:ext>
            </a:extLst>
          </p:cNvPr>
          <p:cNvSpPr>
            <a:spLocks noGrp="1"/>
          </p:cNvSpPr>
          <p:nvPr>
            <p:ph type="title"/>
          </p:nvPr>
        </p:nvSpPr>
        <p:spPr>
          <a:xfrm>
            <a:off x="838200" y="365125"/>
            <a:ext cx="10515600" cy="1325563"/>
          </a:xfrm>
        </p:spPr>
        <p:txBody>
          <a:bodyPr>
            <a:normAutofit/>
          </a:bodyPr>
          <a:lstStyle/>
          <a:p>
            <a:r>
              <a:rPr lang="en-AU" sz="5400"/>
              <a:t>Variants of BERT</a:t>
            </a:r>
            <a:endParaRPr lang="en-US"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673EAC5-A45B-96E8-F415-5DD205CF74F0}"/>
              </a:ext>
            </a:extLst>
          </p:cNvPr>
          <p:cNvSpPr>
            <a:spLocks noGrp="1"/>
          </p:cNvSpPr>
          <p:nvPr>
            <p:ph idx="1"/>
          </p:nvPr>
        </p:nvSpPr>
        <p:spPr>
          <a:xfrm>
            <a:off x="838200" y="1929384"/>
            <a:ext cx="10515600" cy="4251960"/>
          </a:xfrm>
        </p:spPr>
        <p:txBody>
          <a:bodyPr>
            <a:normAutofit/>
          </a:bodyPr>
          <a:lstStyle/>
          <a:p>
            <a:r>
              <a:rPr lang="en-AU" sz="2200" b="1" dirty="0" err="1"/>
              <a:t>RoBERTa</a:t>
            </a:r>
            <a:r>
              <a:rPr lang="en-AU" sz="2200" b="1" dirty="0"/>
              <a:t>:</a:t>
            </a:r>
            <a:r>
              <a:rPr lang="en-AU" sz="2200" dirty="0"/>
              <a:t> A version of BERT with an improved training procedure that results in better performance on downstream tasks.</a:t>
            </a:r>
          </a:p>
          <a:p>
            <a:r>
              <a:rPr lang="en-AU" sz="2200" b="1" dirty="0" err="1"/>
              <a:t>DistilBERT</a:t>
            </a:r>
            <a:r>
              <a:rPr lang="en-AU" sz="2200" b="1" dirty="0"/>
              <a:t>:</a:t>
            </a:r>
            <a:r>
              <a:rPr lang="en-AU" sz="2200" dirty="0"/>
              <a:t> A smaller, faster, and lighter version of BERT</a:t>
            </a:r>
          </a:p>
          <a:p>
            <a:r>
              <a:rPr lang="en-AU" sz="2200" b="1" dirty="0"/>
              <a:t>ALBERT (A Lite BERT):</a:t>
            </a:r>
            <a:r>
              <a:rPr lang="en-AU" sz="2200" dirty="0"/>
              <a:t> A version of BERT that reduces model size by sharing parameters across layers</a:t>
            </a:r>
          </a:p>
        </p:txBody>
      </p:sp>
    </p:spTree>
    <p:extLst>
      <p:ext uri="{BB962C8B-B14F-4D97-AF65-F5344CB8AC3E}">
        <p14:creationId xmlns:p14="http://schemas.microsoft.com/office/powerpoint/2010/main" val="9994676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440A548-C0D4-4418-940E-EDC2F1D9A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E708B267-8CD2-4684-A57B-9F10707692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061E98-FC1F-DF30-F76F-EE6C17BCD588}"/>
              </a:ext>
            </a:extLst>
          </p:cNvPr>
          <p:cNvSpPr>
            <a:spLocks noGrp="1"/>
          </p:cNvSpPr>
          <p:nvPr>
            <p:ph type="title"/>
          </p:nvPr>
        </p:nvSpPr>
        <p:spPr>
          <a:xfrm>
            <a:off x="5620212" y="719827"/>
            <a:ext cx="4766330" cy="1454051"/>
          </a:xfrm>
        </p:spPr>
        <p:txBody>
          <a:bodyPr>
            <a:normAutofit/>
          </a:bodyPr>
          <a:lstStyle/>
          <a:p>
            <a:r>
              <a:rPr lang="en-AU" sz="3600" b="1" dirty="0">
                <a:solidFill>
                  <a:schemeClr val="tx2"/>
                </a:solidFill>
              </a:rPr>
              <a:t>GPT-2</a:t>
            </a:r>
            <a:endParaRPr lang="en-US" sz="3600" dirty="0">
              <a:solidFill>
                <a:schemeClr val="tx2"/>
              </a:solidFill>
            </a:endParaRPr>
          </a:p>
        </p:txBody>
      </p:sp>
      <p:grpSp>
        <p:nvGrpSpPr>
          <p:cNvPr id="13" name="Group 12">
            <a:extLst>
              <a:ext uri="{FF2B5EF4-FFF2-40B4-BE49-F238E27FC236}">
                <a16:creationId xmlns:a16="http://schemas.microsoft.com/office/drawing/2014/main" id="{41E5AB36-9328-47E9-95AD-E38AC1C0E18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369"/>
            <a:ext cx="6091008" cy="6858000"/>
            <a:chOff x="305" y="-369"/>
            <a:chExt cx="6091008" cy="6858000"/>
          </a:xfrm>
        </p:grpSpPr>
        <p:sp>
          <p:nvSpPr>
            <p:cNvPr id="14" name="Freeform: Shape 13">
              <a:extLst>
                <a:ext uri="{FF2B5EF4-FFF2-40B4-BE49-F238E27FC236}">
                  <a16:creationId xmlns:a16="http://schemas.microsoft.com/office/drawing/2014/main" id="{4532450F-A219-4BF5-88FA-A47084237C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57007" cy="6858000"/>
            </a:xfrm>
            <a:custGeom>
              <a:avLst/>
              <a:gdLst>
                <a:gd name="connsiteX0" fmla="*/ 1423825 w 6057007"/>
                <a:gd name="connsiteY0" fmla="*/ 0 h 6858000"/>
                <a:gd name="connsiteX1" fmla="*/ 4262456 w 6057007"/>
                <a:gd name="connsiteY1" fmla="*/ 0 h 6858000"/>
                <a:gd name="connsiteX2" fmla="*/ 4371584 w 6057007"/>
                <a:gd name="connsiteY2" fmla="*/ 79625 h 6858000"/>
                <a:gd name="connsiteX3" fmla="*/ 5400299 w 6057007"/>
                <a:gd name="connsiteY3" fmla="*/ 1779691 h 6858000"/>
                <a:gd name="connsiteX4" fmla="*/ 5961759 w 6057007"/>
                <a:gd name="connsiteY4" fmla="*/ 4554903 h 6858000"/>
                <a:gd name="connsiteX5" fmla="*/ 4326541 w 6057007"/>
                <a:gd name="connsiteY5" fmla="*/ 6729688 h 6858000"/>
                <a:gd name="connsiteX6" fmla="*/ 4109121 w 6057007"/>
                <a:gd name="connsiteY6" fmla="*/ 6858000 h 6858000"/>
                <a:gd name="connsiteX7" fmla="*/ 1145358 w 6057007"/>
                <a:gd name="connsiteY7" fmla="*/ 6858000 h 6858000"/>
                <a:gd name="connsiteX8" fmla="*/ 1143587 w 6057007"/>
                <a:gd name="connsiteY8" fmla="*/ 6856705 h 6858000"/>
                <a:gd name="connsiteX9" fmla="*/ 162579 w 6057007"/>
                <a:gd name="connsiteY9" fmla="*/ 6240990 h 6858000"/>
                <a:gd name="connsiteX10" fmla="*/ 0 w 6057007"/>
                <a:gd name="connsiteY10" fmla="*/ 6125553 h 6858000"/>
                <a:gd name="connsiteX11" fmla="*/ 0 w 6057007"/>
                <a:gd name="connsiteY11" fmla="*/ 4670879 h 6858000"/>
                <a:gd name="connsiteX12" fmla="*/ 38388 w 6057007"/>
                <a:gd name="connsiteY12" fmla="*/ 4778792 h 6858000"/>
                <a:gd name="connsiteX13" fmla="*/ 155449 w 6057007"/>
                <a:gd name="connsiteY13" fmla="*/ 5029879 h 6858000"/>
                <a:gd name="connsiteX14" fmla="*/ 411802 w 6057007"/>
                <a:gd name="connsiteY14" fmla="*/ 5399531 h 6858000"/>
                <a:gd name="connsiteX15" fmla="*/ 806388 w 6057007"/>
                <a:gd name="connsiteY15" fmla="*/ 5659633 h 6858000"/>
                <a:gd name="connsiteX16" fmla="*/ 1801512 w 6057007"/>
                <a:gd name="connsiteY16" fmla="*/ 6314010 h 6858000"/>
                <a:gd name="connsiteX17" fmla="*/ 2653483 w 6057007"/>
                <a:gd name="connsiteY17" fmla="*/ 6529898 h 6858000"/>
                <a:gd name="connsiteX18" fmla="*/ 3666486 w 6057007"/>
                <a:gd name="connsiteY18" fmla="*/ 6190615 h 6858000"/>
                <a:gd name="connsiteX19" fmla="*/ 4658657 w 6057007"/>
                <a:gd name="connsiteY19" fmla="*/ 5428179 h 6858000"/>
                <a:gd name="connsiteX20" fmla="*/ 5222967 w 6057007"/>
                <a:gd name="connsiteY20" fmla="*/ 4356944 h 6858000"/>
                <a:gd name="connsiteX21" fmla="*/ 4724795 w 6057007"/>
                <a:gd name="connsiteY21" fmla="*/ 2210416 h 6858000"/>
                <a:gd name="connsiteX22" fmla="*/ 4473185 w 6057007"/>
                <a:gd name="connsiteY22" fmla="*/ 1691554 h 6858000"/>
                <a:gd name="connsiteX23" fmla="*/ 4046677 w 6057007"/>
                <a:gd name="connsiteY23" fmla="*/ 911781 h 6858000"/>
                <a:gd name="connsiteX24" fmla="*/ 3555564 w 6057007"/>
                <a:gd name="connsiteY24" fmla="*/ 585888 h 6858000"/>
                <a:gd name="connsiteX25" fmla="*/ 2405914 w 6057007"/>
                <a:gd name="connsiteY25" fmla="*/ 536282 h 6858000"/>
                <a:gd name="connsiteX26" fmla="*/ 1345719 w 6057007"/>
                <a:gd name="connsiteY26" fmla="*/ 957619 h 6858000"/>
                <a:gd name="connsiteX27" fmla="*/ 73341 w 6057007"/>
                <a:gd name="connsiteY27" fmla="*/ 2571698 h 6858000"/>
                <a:gd name="connsiteX28" fmla="*/ 0 w 6057007"/>
                <a:gd name="connsiteY28" fmla="*/ 2803810 h 6858000"/>
                <a:gd name="connsiteX29" fmla="*/ 0 w 6057007"/>
                <a:gd name="connsiteY29" fmla="*/ 1147591 h 6858000"/>
                <a:gd name="connsiteX30" fmla="*/ 142706 w 6057007"/>
                <a:gd name="connsiteY30" fmla="*/ 968763 h 6858000"/>
                <a:gd name="connsiteX31" fmla="*/ 971831 w 6057007"/>
                <a:gd name="connsiteY31" fmla="*/ 249890 h 6858000"/>
                <a:gd name="connsiteX32" fmla="*/ 1288677 w 6057007"/>
                <a:gd name="connsiteY32" fmla="*/ 6583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57007" h="6858000">
                  <a:moveTo>
                    <a:pt x="1423825" y="0"/>
                  </a:moveTo>
                  <a:lnTo>
                    <a:pt x="4262456" y="0"/>
                  </a:lnTo>
                  <a:lnTo>
                    <a:pt x="4371584" y="79625"/>
                  </a:lnTo>
                  <a:cubicBezTo>
                    <a:pt x="4860533" y="476670"/>
                    <a:pt x="5063885" y="1132812"/>
                    <a:pt x="5400299" y="1779691"/>
                  </a:cubicBezTo>
                  <a:cubicBezTo>
                    <a:pt x="5848849" y="2642194"/>
                    <a:pt x="6244956" y="3497996"/>
                    <a:pt x="5961759" y="4554903"/>
                  </a:cubicBezTo>
                  <a:cubicBezTo>
                    <a:pt x="5691575" y="5563242"/>
                    <a:pt x="5092427" y="6238887"/>
                    <a:pt x="4326541" y="6729688"/>
                  </a:cubicBezTo>
                  <a:lnTo>
                    <a:pt x="4109121" y="6858000"/>
                  </a:lnTo>
                  <a:lnTo>
                    <a:pt x="1145358" y="6858000"/>
                  </a:lnTo>
                  <a:lnTo>
                    <a:pt x="1143587" y="6856705"/>
                  </a:lnTo>
                  <a:cubicBezTo>
                    <a:pt x="699546" y="6541440"/>
                    <a:pt x="399287" y="6392433"/>
                    <a:pt x="162579" y="6240990"/>
                  </a:cubicBezTo>
                  <a:lnTo>
                    <a:pt x="0" y="6125553"/>
                  </a:lnTo>
                  <a:lnTo>
                    <a:pt x="0" y="4670879"/>
                  </a:lnTo>
                  <a:lnTo>
                    <a:pt x="38388" y="4778792"/>
                  </a:lnTo>
                  <a:cubicBezTo>
                    <a:pt x="72793" y="4862402"/>
                    <a:pt x="111802" y="4945953"/>
                    <a:pt x="155449" y="5029879"/>
                  </a:cubicBezTo>
                  <a:cubicBezTo>
                    <a:pt x="273464" y="5256810"/>
                    <a:pt x="351295" y="5344113"/>
                    <a:pt x="411802" y="5399531"/>
                  </a:cubicBezTo>
                  <a:cubicBezTo>
                    <a:pt x="500065" y="5480405"/>
                    <a:pt x="628514" y="5555615"/>
                    <a:pt x="806388" y="5659633"/>
                  </a:cubicBezTo>
                  <a:cubicBezTo>
                    <a:pt x="1044358" y="5798926"/>
                    <a:pt x="1370396" y="5989780"/>
                    <a:pt x="1801512" y="6314010"/>
                  </a:cubicBezTo>
                  <a:cubicBezTo>
                    <a:pt x="2037213" y="6491324"/>
                    <a:pt x="2315885" y="6561958"/>
                    <a:pt x="2653483" y="6529898"/>
                  </a:cubicBezTo>
                  <a:cubicBezTo>
                    <a:pt x="2962383" y="6500529"/>
                    <a:pt x="3312661" y="6383221"/>
                    <a:pt x="3666486" y="6190615"/>
                  </a:cubicBezTo>
                  <a:cubicBezTo>
                    <a:pt x="4083218" y="5963697"/>
                    <a:pt x="4407642" y="5714350"/>
                    <a:pt x="4658657" y="5428179"/>
                  </a:cubicBezTo>
                  <a:cubicBezTo>
                    <a:pt x="4927319" y="5121947"/>
                    <a:pt x="5111907" y="4771422"/>
                    <a:pt x="5222967" y="4356944"/>
                  </a:cubicBezTo>
                  <a:cubicBezTo>
                    <a:pt x="5418167" y="3628447"/>
                    <a:pt x="5139747" y="3007703"/>
                    <a:pt x="4724795" y="2210416"/>
                  </a:cubicBezTo>
                  <a:cubicBezTo>
                    <a:pt x="4631776" y="2031551"/>
                    <a:pt x="4551122" y="1858737"/>
                    <a:pt x="4473185" y="1691554"/>
                  </a:cubicBezTo>
                  <a:cubicBezTo>
                    <a:pt x="4326842" y="1377756"/>
                    <a:pt x="4200559" y="1106810"/>
                    <a:pt x="4046677" y="911781"/>
                  </a:cubicBezTo>
                  <a:cubicBezTo>
                    <a:pt x="3910561" y="739097"/>
                    <a:pt x="3763658" y="641647"/>
                    <a:pt x="3555564" y="585888"/>
                  </a:cubicBezTo>
                  <a:cubicBezTo>
                    <a:pt x="3178534" y="484863"/>
                    <a:pt x="2791842" y="468166"/>
                    <a:pt x="2405914" y="536282"/>
                  </a:cubicBezTo>
                  <a:cubicBezTo>
                    <a:pt x="2032757" y="602054"/>
                    <a:pt x="1676044" y="743871"/>
                    <a:pt x="1345719" y="957619"/>
                  </a:cubicBezTo>
                  <a:cubicBezTo>
                    <a:pt x="762775" y="1334788"/>
                    <a:pt x="318714" y="1900690"/>
                    <a:pt x="73341" y="2571698"/>
                  </a:cubicBezTo>
                  <a:lnTo>
                    <a:pt x="0" y="2803810"/>
                  </a:lnTo>
                  <a:lnTo>
                    <a:pt x="0" y="1147591"/>
                  </a:lnTo>
                  <a:lnTo>
                    <a:pt x="142706" y="968763"/>
                  </a:lnTo>
                  <a:cubicBezTo>
                    <a:pt x="388539" y="688063"/>
                    <a:pt x="668237" y="446316"/>
                    <a:pt x="971831" y="249890"/>
                  </a:cubicBezTo>
                  <a:cubicBezTo>
                    <a:pt x="1074829" y="183240"/>
                    <a:pt x="1180574" y="121805"/>
                    <a:pt x="1288677" y="6583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035AC662-4000-411A-9E33-6A4B6C0FCB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91008" cy="6858000"/>
            </a:xfrm>
            <a:custGeom>
              <a:avLst/>
              <a:gdLst>
                <a:gd name="connsiteX0" fmla="*/ 0 w 6091008"/>
                <a:gd name="connsiteY0" fmla="*/ 5476844 h 6858000"/>
                <a:gd name="connsiteX1" fmla="*/ 15220 w 6091008"/>
                <a:gd name="connsiteY1" fmla="*/ 5501668 h 6858000"/>
                <a:gd name="connsiteX2" fmla="*/ 198940 w 6091008"/>
                <a:gd name="connsiteY2" fmla="*/ 5717964 h 6858000"/>
                <a:gd name="connsiteX3" fmla="*/ 251499 w 6091008"/>
                <a:gd name="connsiteY3" fmla="*/ 5763842 h 6858000"/>
                <a:gd name="connsiteX4" fmla="*/ 308460 w 6091008"/>
                <a:gd name="connsiteY4" fmla="*/ 5806337 h 6858000"/>
                <a:gd name="connsiteX5" fmla="*/ 368305 w 6091008"/>
                <a:gd name="connsiteY5" fmla="*/ 5847248 h 6858000"/>
                <a:gd name="connsiteX6" fmla="*/ 430451 w 6091008"/>
                <a:gd name="connsiteY6" fmla="*/ 5887305 h 6858000"/>
                <a:gd name="connsiteX7" fmla="*/ 975811 w 6091008"/>
                <a:gd name="connsiteY7" fmla="*/ 6205653 h 6858000"/>
                <a:gd name="connsiteX8" fmla="*/ 1510250 w 6091008"/>
                <a:gd name="connsiteY8" fmla="*/ 6575390 h 6858000"/>
                <a:gd name="connsiteX9" fmla="*/ 2002437 w 6091008"/>
                <a:gd name="connsiteY9" fmla="*/ 6825029 h 6858000"/>
                <a:gd name="connsiteX10" fmla="*/ 2137670 w 6091008"/>
                <a:gd name="connsiteY10" fmla="*/ 6856874 h 6858000"/>
                <a:gd name="connsiteX11" fmla="*/ 2145778 w 6091008"/>
                <a:gd name="connsiteY11" fmla="*/ 6858000 h 6858000"/>
                <a:gd name="connsiteX12" fmla="*/ 1098858 w 6091008"/>
                <a:gd name="connsiteY12" fmla="*/ 6858000 h 6858000"/>
                <a:gd name="connsiteX13" fmla="*/ 1004166 w 6091008"/>
                <a:gd name="connsiteY13" fmla="*/ 6786858 h 6858000"/>
                <a:gd name="connsiteX14" fmla="*/ 751974 w 6091008"/>
                <a:gd name="connsiteY14" fmla="*/ 6608169 h 6858000"/>
                <a:gd name="connsiteX15" fmla="*/ 623305 w 6091008"/>
                <a:gd name="connsiteY15" fmla="*/ 6522172 h 6858000"/>
                <a:gd name="connsiteX16" fmla="*/ 492346 w 6091008"/>
                <a:gd name="connsiteY16" fmla="*/ 6437477 h 6858000"/>
                <a:gd name="connsiteX17" fmla="*/ 358536 w 6091008"/>
                <a:gd name="connsiteY17" fmla="*/ 6352312 h 6858000"/>
                <a:gd name="connsiteX18" fmla="*/ 290710 w 6091008"/>
                <a:gd name="connsiteY18" fmla="*/ 6308820 h 6858000"/>
                <a:gd name="connsiteX19" fmla="*/ 221792 w 6091008"/>
                <a:gd name="connsiteY19" fmla="*/ 6263122 h 6858000"/>
                <a:gd name="connsiteX20" fmla="*/ 152460 w 6091008"/>
                <a:gd name="connsiteY20" fmla="*/ 6215106 h 6858000"/>
                <a:gd name="connsiteX21" fmla="*/ 83055 w 6091008"/>
                <a:gd name="connsiteY21" fmla="*/ 6163978 h 6858000"/>
                <a:gd name="connsiteX22" fmla="*/ 14161 w 6091008"/>
                <a:gd name="connsiteY22" fmla="*/ 6109014 h 6858000"/>
                <a:gd name="connsiteX23" fmla="*/ 0 w 6091008"/>
                <a:gd name="connsiteY23" fmla="*/ 6096195 h 6858000"/>
                <a:gd name="connsiteX24" fmla="*/ 3707444 w 6091008"/>
                <a:gd name="connsiteY24" fmla="*/ 0 h 6858000"/>
                <a:gd name="connsiteX25" fmla="*/ 4265528 w 6091008"/>
                <a:gd name="connsiteY25" fmla="*/ 0 h 6858000"/>
                <a:gd name="connsiteX26" fmla="*/ 4291472 w 6091008"/>
                <a:gd name="connsiteY26" fmla="*/ 15596 h 6858000"/>
                <a:gd name="connsiteX27" fmla="*/ 4431124 w 6091008"/>
                <a:gd name="connsiteY27" fmla="*/ 119052 h 6858000"/>
                <a:gd name="connsiteX28" fmla="*/ 4899570 w 6091008"/>
                <a:gd name="connsiteY28" fmla="*/ 643769 h 6858000"/>
                <a:gd name="connsiteX29" fmla="*/ 5247925 w 6091008"/>
                <a:gd name="connsiteY29" fmla="*/ 1232134 h 6858000"/>
                <a:gd name="connsiteX30" fmla="*/ 5401234 w 6091008"/>
                <a:gd name="connsiteY30" fmla="*/ 1518442 h 6858000"/>
                <a:gd name="connsiteX31" fmla="*/ 5480921 w 6091008"/>
                <a:gd name="connsiteY31" fmla="*/ 1662114 h 6858000"/>
                <a:gd name="connsiteX32" fmla="*/ 5561804 w 6091008"/>
                <a:gd name="connsiteY32" fmla="*/ 1812436 h 6858000"/>
                <a:gd name="connsiteX33" fmla="*/ 5855037 w 6091008"/>
                <a:gd name="connsiteY33" fmla="*/ 2457716 h 6858000"/>
                <a:gd name="connsiteX34" fmla="*/ 6052254 w 6091008"/>
                <a:gd name="connsiteY34" fmla="*/ 3193699 h 6858000"/>
                <a:gd name="connsiteX35" fmla="*/ 6073151 w 6091008"/>
                <a:gd name="connsiteY35" fmla="*/ 4004612 h 6858000"/>
                <a:gd name="connsiteX36" fmla="*/ 6067309 w 6091008"/>
                <a:gd name="connsiteY36" fmla="*/ 4055890 h 6858000"/>
                <a:gd name="connsiteX37" fmla="*/ 6059979 w 6091008"/>
                <a:gd name="connsiteY37" fmla="*/ 4106917 h 6858000"/>
                <a:gd name="connsiteX38" fmla="*/ 6052371 w 6091008"/>
                <a:gd name="connsiteY38" fmla="*/ 4158016 h 6858000"/>
                <a:gd name="connsiteX39" fmla="*/ 6043434 w 6091008"/>
                <a:gd name="connsiteY39" fmla="*/ 4208759 h 6858000"/>
                <a:gd name="connsiteX40" fmla="*/ 6023229 w 6091008"/>
                <a:gd name="connsiteY40" fmla="*/ 4309769 h 6858000"/>
                <a:gd name="connsiteX41" fmla="*/ 5999922 w 6091008"/>
                <a:gd name="connsiteY41" fmla="*/ 4409799 h 6858000"/>
                <a:gd name="connsiteX42" fmla="*/ 5987157 w 6091008"/>
                <a:gd name="connsiteY42" fmla="*/ 4459369 h 6858000"/>
                <a:gd name="connsiteX43" fmla="*/ 5973731 w 6091008"/>
                <a:gd name="connsiteY43" fmla="*/ 4508027 h 6858000"/>
                <a:gd name="connsiteX44" fmla="*/ 5944653 w 6091008"/>
                <a:gd name="connsiteY44" fmla="*/ 4602538 h 6858000"/>
                <a:gd name="connsiteX45" fmla="*/ 5915334 w 6091008"/>
                <a:gd name="connsiteY45" fmla="*/ 4696982 h 6858000"/>
                <a:gd name="connsiteX46" fmla="*/ 5881786 w 6091008"/>
                <a:gd name="connsiteY46" fmla="*/ 4790295 h 6858000"/>
                <a:gd name="connsiteX47" fmla="*/ 5539609 w 6091008"/>
                <a:gd name="connsiteY47" fmla="*/ 5504511 h 6858000"/>
                <a:gd name="connsiteX48" fmla="*/ 5432400 w 6091008"/>
                <a:gd name="connsiteY48" fmla="*/ 5669348 h 6858000"/>
                <a:gd name="connsiteX49" fmla="*/ 5404330 w 6091008"/>
                <a:gd name="connsiteY49" fmla="*/ 5709372 h 6858000"/>
                <a:gd name="connsiteX50" fmla="*/ 5375525 w 6091008"/>
                <a:gd name="connsiteY50" fmla="*/ 5748757 h 6858000"/>
                <a:gd name="connsiteX51" fmla="*/ 5317831 w 6091008"/>
                <a:gd name="connsiteY51" fmla="*/ 5827355 h 6858000"/>
                <a:gd name="connsiteX52" fmla="*/ 5288208 w 6091008"/>
                <a:gd name="connsiteY52" fmla="*/ 5865932 h 6858000"/>
                <a:gd name="connsiteX53" fmla="*/ 5273251 w 6091008"/>
                <a:gd name="connsiteY53" fmla="*/ 5885035 h 6858000"/>
                <a:gd name="connsiteX54" fmla="*/ 5256656 w 6091008"/>
                <a:gd name="connsiteY54" fmla="*/ 5902520 h 6858000"/>
                <a:gd name="connsiteX55" fmla="*/ 5189858 w 6091008"/>
                <a:gd name="connsiteY55" fmla="*/ 5971616 h 6858000"/>
                <a:gd name="connsiteX56" fmla="*/ 5156287 w 6091008"/>
                <a:gd name="connsiteY56" fmla="*/ 6005600 h 6858000"/>
                <a:gd name="connsiteX57" fmla="*/ 5121598 w 6091008"/>
                <a:gd name="connsiteY57" fmla="*/ 6037962 h 6858000"/>
                <a:gd name="connsiteX58" fmla="*/ 5051798 w 6091008"/>
                <a:gd name="connsiteY58" fmla="*/ 6101838 h 6858000"/>
                <a:gd name="connsiteX59" fmla="*/ 4463594 w 6091008"/>
                <a:gd name="connsiteY59" fmla="*/ 6532280 h 6858000"/>
                <a:gd name="connsiteX60" fmla="*/ 4388637 w 6091008"/>
                <a:gd name="connsiteY60" fmla="*/ 6579169 h 6858000"/>
                <a:gd name="connsiteX61" fmla="*/ 4312856 w 6091008"/>
                <a:gd name="connsiteY61" fmla="*/ 6623337 h 6858000"/>
                <a:gd name="connsiteX62" fmla="*/ 4237558 w 6091008"/>
                <a:gd name="connsiteY62" fmla="*/ 6667632 h 6858000"/>
                <a:gd name="connsiteX63" fmla="*/ 4161774 w 6091008"/>
                <a:gd name="connsiteY63" fmla="*/ 6709883 h 6858000"/>
                <a:gd name="connsiteX64" fmla="*/ 4010448 w 6091008"/>
                <a:gd name="connsiteY64" fmla="*/ 6792981 h 6858000"/>
                <a:gd name="connsiteX65" fmla="*/ 3935163 w 6091008"/>
                <a:gd name="connsiteY65" fmla="*/ 6834338 h 6858000"/>
                <a:gd name="connsiteX66" fmla="*/ 3892887 w 6091008"/>
                <a:gd name="connsiteY66" fmla="*/ 6858000 h 6858000"/>
                <a:gd name="connsiteX67" fmla="*/ 2743942 w 6091008"/>
                <a:gd name="connsiteY67" fmla="*/ 6858000 h 6858000"/>
                <a:gd name="connsiteX68" fmla="*/ 2852577 w 6091008"/>
                <a:gd name="connsiteY68" fmla="*/ 6838910 h 6858000"/>
                <a:gd name="connsiteX69" fmla="*/ 3143255 w 6091008"/>
                <a:gd name="connsiteY69" fmla="*/ 6759775 h 6858000"/>
                <a:gd name="connsiteX70" fmla="*/ 3430899 w 6091008"/>
                <a:gd name="connsiteY70" fmla="*/ 6650056 h 6858000"/>
                <a:gd name="connsiteX71" fmla="*/ 3713289 w 6091008"/>
                <a:gd name="connsiteY71" fmla="*/ 6514054 h 6858000"/>
                <a:gd name="connsiteX72" fmla="*/ 3981228 w 6091008"/>
                <a:gd name="connsiteY72" fmla="*/ 6334878 h 6858000"/>
                <a:gd name="connsiteX73" fmla="*/ 4107885 w 6091008"/>
                <a:gd name="connsiteY73" fmla="*/ 6233689 h 6858000"/>
                <a:gd name="connsiteX74" fmla="*/ 4169795 w 6091008"/>
                <a:gd name="connsiteY74" fmla="*/ 6181389 h 6858000"/>
                <a:gd name="connsiteX75" fmla="*/ 4229189 w 6091008"/>
                <a:gd name="connsiteY75" fmla="*/ 6125914 h 6858000"/>
                <a:gd name="connsiteX76" fmla="*/ 4652064 w 6091008"/>
                <a:gd name="connsiteY76" fmla="*/ 5641457 h 6858000"/>
                <a:gd name="connsiteX77" fmla="*/ 4697555 w 6091008"/>
                <a:gd name="connsiteY77" fmla="*/ 5576516 h 6858000"/>
                <a:gd name="connsiteX78" fmla="*/ 4720492 w 6091008"/>
                <a:gd name="connsiteY78" fmla="*/ 5544537 h 6858000"/>
                <a:gd name="connsiteX79" fmla="*/ 4741922 w 6091008"/>
                <a:gd name="connsiteY79" fmla="*/ 5511420 h 6858000"/>
                <a:gd name="connsiteX80" fmla="*/ 4784179 w 6091008"/>
                <a:gd name="connsiteY80" fmla="*/ 5445022 h 6858000"/>
                <a:gd name="connsiteX81" fmla="*/ 4794796 w 6091008"/>
                <a:gd name="connsiteY81" fmla="*/ 5428584 h 6858000"/>
                <a:gd name="connsiteX82" fmla="*/ 4807173 w 6091008"/>
                <a:gd name="connsiteY82" fmla="*/ 5413795 h 6858000"/>
                <a:gd name="connsiteX83" fmla="*/ 4830010 w 6091008"/>
                <a:gd name="connsiteY83" fmla="*/ 5382674 h 6858000"/>
                <a:gd name="connsiteX84" fmla="*/ 4874298 w 6091008"/>
                <a:gd name="connsiteY84" fmla="*/ 5319323 h 6858000"/>
                <a:gd name="connsiteX85" fmla="*/ 4896484 w 6091008"/>
                <a:gd name="connsiteY85" fmla="*/ 5287734 h 6858000"/>
                <a:gd name="connsiteX86" fmla="*/ 4918019 w 6091008"/>
                <a:gd name="connsiteY86" fmla="*/ 5255673 h 6858000"/>
                <a:gd name="connsiteX87" fmla="*/ 4999238 w 6091008"/>
                <a:gd name="connsiteY87" fmla="*/ 5124058 h 6858000"/>
                <a:gd name="connsiteX88" fmla="*/ 5251271 w 6091008"/>
                <a:gd name="connsiteY88" fmla="*/ 4554965 h 6858000"/>
                <a:gd name="connsiteX89" fmla="*/ 5276136 w 6091008"/>
                <a:gd name="connsiteY89" fmla="*/ 4480521 h 6858000"/>
                <a:gd name="connsiteX90" fmla="*/ 5297442 w 6091008"/>
                <a:gd name="connsiteY90" fmla="*/ 4404389 h 6858000"/>
                <a:gd name="connsiteX91" fmla="*/ 5318953 w 6091008"/>
                <a:gd name="connsiteY91" fmla="*/ 4328458 h 6858000"/>
                <a:gd name="connsiteX92" fmla="*/ 5328684 w 6091008"/>
                <a:gd name="connsiteY92" fmla="*/ 4291175 h 6858000"/>
                <a:gd name="connsiteX93" fmla="*/ 5337470 w 6091008"/>
                <a:gd name="connsiteY93" fmla="*/ 4254522 h 6858000"/>
                <a:gd name="connsiteX94" fmla="*/ 5353277 w 6091008"/>
                <a:gd name="connsiteY94" fmla="*/ 4181038 h 6858000"/>
                <a:gd name="connsiteX95" fmla="*/ 5366762 w 6091008"/>
                <a:gd name="connsiteY95" fmla="*/ 4107520 h 6858000"/>
                <a:gd name="connsiteX96" fmla="*/ 5373105 w 6091008"/>
                <a:gd name="connsiteY96" fmla="*/ 4070802 h 6858000"/>
                <a:gd name="connsiteX97" fmla="*/ 5378288 w 6091008"/>
                <a:gd name="connsiteY97" fmla="*/ 4034066 h 6858000"/>
                <a:gd name="connsiteX98" fmla="*/ 5383471 w 6091008"/>
                <a:gd name="connsiteY98" fmla="*/ 3997331 h 6858000"/>
                <a:gd name="connsiteX99" fmla="*/ 5387373 w 6091008"/>
                <a:gd name="connsiteY99" fmla="*/ 3960547 h 6858000"/>
                <a:gd name="connsiteX100" fmla="*/ 5375699 w 6091008"/>
                <a:gd name="connsiteY100" fmla="*/ 3369810 h 6858000"/>
                <a:gd name="connsiteX101" fmla="*/ 5225695 w 6091008"/>
                <a:gd name="connsiteY101" fmla="*/ 2777923 h 6858000"/>
                <a:gd name="connsiteX102" fmla="*/ 4989893 w 6091008"/>
                <a:gd name="connsiteY102" fmla="*/ 2181595 h 6858000"/>
                <a:gd name="connsiteX103" fmla="*/ 4856777 w 6091008"/>
                <a:gd name="connsiteY103" fmla="*/ 1872581 h 6858000"/>
                <a:gd name="connsiteX104" fmla="*/ 4729367 w 6091008"/>
                <a:gd name="connsiteY104" fmla="*/ 1547581 h 6858000"/>
                <a:gd name="connsiteX105" fmla="*/ 4510575 w 6091008"/>
                <a:gd name="connsiteY105" fmla="*/ 917244 h 6858000"/>
                <a:gd name="connsiteX106" fmla="*/ 4387446 w 6091008"/>
                <a:gd name="connsiteY106" fmla="*/ 626512 h 6858000"/>
                <a:gd name="connsiteX107" fmla="*/ 4227716 w 6091008"/>
                <a:gd name="connsiteY107" fmla="*/ 368510 h 6858000"/>
                <a:gd name="connsiteX108" fmla="*/ 4017774 w 6091008"/>
                <a:gd name="connsiteY108" fmla="*/ 161674 h 6858000"/>
                <a:gd name="connsiteX109" fmla="*/ 3761542 w 6091008"/>
                <a:gd name="connsiteY109" fmla="*/ 19860 h 6858000"/>
                <a:gd name="connsiteX110" fmla="*/ 3727185 w 6091008"/>
                <a:gd name="connsiteY110" fmla="*/ 6533 h 6858000"/>
                <a:gd name="connsiteX111" fmla="*/ 1325680 w 6091008"/>
                <a:gd name="connsiteY111" fmla="*/ 0 h 6858000"/>
                <a:gd name="connsiteX112" fmla="*/ 2347354 w 6091008"/>
                <a:gd name="connsiteY112" fmla="*/ 0 h 6858000"/>
                <a:gd name="connsiteX113" fmla="*/ 2262734 w 6091008"/>
                <a:gd name="connsiteY113" fmla="*/ 20581 h 6858000"/>
                <a:gd name="connsiteX114" fmla="*/ 1969830 w 6091008"/>
                <a:gd name="connsiteY114" fmla="*/ 118108 h 6858000"/>
                <a:gd name="connsiteX115" fmla="*/ 1897367 w 6091008"/>
                <a:gd name="connsiteY115" fmla="*/ 145059 h 6858000"/>
                <a:gd name="connsiteX116" fmla="*/ 1825860 w 6091008"/>
                <a:gd name="connsiteY116" fmla="*/ 175210 h 6858000"/>
                <a:gd name="connsiteX117" fmla="*/ 1754258 w 6091008"/>
                <a:gd name="connsiteY117" fmla="*/ 204746 h 6858000"/>
                <a:gd name="connsiteX118" fmla="*/ 1683442 w 6091008"/>
                <a:gd name="connsiteY118" fmla="*/ 237143 h 6858000"/>
                <a:gd name="connsiteX119" fmla="*/ 1612330 w 6091008"/>
                <a:gd name="connsiteY119" fmla="*/ 268724 h 6858000"/>
                <a:gd name="connsiteX120" fmla="*/ 1542244 w 6091008"/>
                <a:gd name="connsiteY120" fmla="*/ 303229 h 6858000"/>
                <a:gd name="connsiteX121" fmla="*/ 1471990 w 6091008"/>
                <a:gd name="connsiteY121" fmla="*/ 337395 h 6858000"/>
                <a:gd name="connsiteX122" fmla="*/ 1402813 w 6091008"/>
                <a:gd name="connsiteY122" fmla="*/ 374794 h 6858000"/>
                <a:gd name="connsiteX123" fmla="*/ 1333886 w 6091008"/>
                <a:gd name="connsiteY123" fmla="*/ 412702 h 6858000"/>
                <a:gd name="connsiteX124" fmla="*/ 1266278 w 6091008"/>
                <a:gd name="connsiteY124" fmla="*/ 453907 h 6858000"/>
                <a:gd name="connsiteX125" fmla="*/ 1199136 w 6091008"/>
                <a:gd name="connsiteY125" fmla="*/ 496266 h 6858000"/>
                <a:gd name="connsiteX126" fmla="*/ 1182302 w 6091008"/>
                <a:gd name="connsiteY126" fmla="*/ 506917 h 6858000"/>
                <a:gd name="connsiteX127" fmla="*/ 1166009 w 6091008"/>
                <a:gd name="connsiteY127" fmla="*/ 518449 h 6858000"/>
                <a:gd name="connsiteX128" fmla="*/ 1133302 w 6091008"/>
                <a:gd name="connsiteY128" fmla="*/ 541479 h 6858000"/>
                <a:gd name="connsiteX129" fmla="*/ 1067923 w 6091008"/>
                <a:gd name="connsiteY129" fmla="*/ 587403 h 6858000"/>
                <a:gd name="connsiteX130" fmla="*/ 1051509 w 6091008"/>
                <a:gd name="connsiteY130" fmla="*/ 598902 h 6858000"/>
                <a:gd name="connsiteX131" fmla="*/ 1035673 w 6091008"/>
                <a:gd name="connsiteY131" fmla="*/ 611145 h 6858000"/>
                <a:gd name="connsiteX132" fmla="*/ 1003878 w 6091008"/>
                <a:gd name="connsiteY132" fmla="*/ 635598 h 6858000"/>
                <a:gd name="connsiteX133" fmla="*/ 877673 w 6091008"/>
                <a:gd name="connsiteY133" fmla="*/ 735582 h 6858000"/>
                <a:gd name="connsiteX134" fmla="*/ 417533 w 6091008"/>
                <a:gd name="connsiteY134" fmla="*/ 1198720 h 6858000"/>
                <a:gd name="connsiteX135" fmla="*/ 54935 w 6091008"/>
                <a:gd name="connsiteY135" fmla="*/ 1756293 h 6858000"/>
                <a:gd name="connsiteX136" fmla="*/ 17844 w 6091008"/>
                <a:gd name="connsiteY136" fmla="*/ 1831433 h 6858000"/>
                <a:gd name="connsiteX137" fmla="*/ 0 w 6091008"/>
                <a:gd name="connsiteY137" fmla="*/ 1869131 h 6858000"/>
                <a:gd name="connsiteX138" fmla="*/ 0 w 6091008"/>
                <a:gd name="connsiteY138" fmla="*/ 1198550 h 6858000"/>
                <a:gd name="connsiteX139" fmla="*/ 185957 w 6091008"/>
                <a:gd name="connsiteY139" fmla="*/ 961506 h 6858000"/>
                <a:gd name="connsiteX140" fmla="*/ 689746 w 6091008"/>
                <a:gd name="connsiteY140" fmla="*/ 447064 h 6858000"/>
                <a:gd name="connsiteX141" fmla="*/ 827126 w 6091008"/>
                <a:gd name="connsiteY141" fmla="*/ 333881 h 6858000"/>
                <a:gd name="connsiteX142" fmla="*/ 968997 w 6091008"/>
                <a:gd name="connsiteY142" fmla="*/ 228085 h 6858000"/>
                <a:gd name="connsiteX143" fmla="*/ 1004883 w 6091008"/>
                <a:gd name="connsiteY143" fmla="*/ 202373 h 6858000"/>
                <a:gd name="connsiteX144" fmla="*/ 1022826 w 6091008"/>
                <a:gd name="connsiteY144" fmla="*/ 189517 h 6858000"/>
                <a:gd name="connsiteX145" fmla="*/ 1041187 w 6091008"/>
                <a:gd name="connsiteY145" fmla="*/ 177509 h 6858000"/>
                <a:gd name="connsiteX146" fmla="*/ 1114760 w 6091008"/>
                <a:gd name="connsiteY146" fmla="*/ 129512 h 6858000"/>
                <a:gd name="connsiteX147" fmla="*/ 1188498 w 6091008"/>
                <a:gd name="connsiteY147" fmla="*/ 81854 h 6858000"/>
                <a:gd name="connsiteX148" fmla="*/ 1263461 w 6091008"/>
                <a:gd name="connsiteY148" fmla="*/ 3688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6091008" h="6858000">
                  <a:moveTo>
                    <a:pt x="0" y="5476844"/>
                  </a:moveTo>
                  <a:lnTo>
                    <a:pt x="15220" y="5501668"/>
                  </a:lnTo>
                  <a:cubicBezTo>
                    <a:pt x="69097" y="5585141"/>
                    <a:pt x="130925" y="5654403"/>
                    <a:pt x="198940" y="5717964"/>
                  </a:cubicBezTo>
                  <a:lnTo>
                    <a:pt x="251499" y="5763842"/>
                  </a:lnTo>
                  <a:lnTo>
                    <a:pt x="308460" y="5806337"/>
                  </a:lnTo>
                  <a:cubicBezTo>
                    <a:pt x="326685" y="5820934"/>
                    <a:pt x="348384" y="5833667"/>
                    <a:pt x="368305" y="5847248"/>
                  </a:cubicBezTo>
                  <a:cubicBezTo>
                    <a:pt x="388782" y="5860683"/>
                    <a:pt x="408424" y="5874336"/>
                    <a:pt x="430451" y="5887305"/>
                  </a:cubicBezTo>
                  <a:cubicBezTo>
                    <a:pt x="601703" y="5991186"/>
                    <a:pt x="792871" y="6091279"/>
                    <a:pt x="975811" y="6205653"/>
                  </a:cubicBezTo>
                  <a:cubicBezTo>
                    <a:pt x="1159565" y="6318920"/>
                    <a:pt x="1337666" y="6443625"/>
                    <a:pt x="1510250" y="6575390"/>
                  </a:cubicBezTo>
                  <a:cubicBezTo>
                    <a:pt x="1658997" y="6690317"/>
                    <a:pt x="1824862" y="6774210"/>
                    <a:pt x="2002437" y="6825029"/>
                  </a:cubicBezTo>
                  <a:cubicBezTo>
                    <a:pt x="2046812" y="6837803"/>
                    <a:pt x="2091936" y="6848385"/>
                    <a:pt x="2137670" y="6856874"/>
                  </a:cubicBezTo>
                  <a:lnTo>
                    <a:pt x="2145778" y="6858000"/>
                  </a:lnTo>
                  <a:lnTo>
                    <a:pt x="1098858" y="6858000"/>
                  </a:lnTo>
                  <a:lnTo>
                    <a:pt x="1004166" y="6786858"/>
                  </a:lnTo>
                  <a:cubicBezTo>
                    <a:pt x="920997" y="6725805"/>
                    <a:pt x="837118" y="6666016"/>
                    <a:pt x="751974" y="6608169"/>
                  </a:cubicBezTo>
                  <a:lnTo>
                    <a:pt x="623305" y="6522172"/>
                  </a:lnTo>
                  <a:lnTo>
                    <a:pt x="492346" y="6437477"/>
                  </a:lnTo>
                  <a:lnTo>
                    <a:pt x="358536" y="6352312"/>
                  </a:lnTo>
                  <a:lnTo>
                    <a:pt x="290710" y="6308820"/>
                  </a:lnTo>
                  <a:lnTo>
                    <a:pt x="221792" y="6263122"/>
                  </a:lnTo>
                  <a:cubicBezTo>
                    <a:pt x="198889" y="6248595"/>
                    <a:pt x="175526" y="6231442"/>
                    <a:pt x="152460" y="6215106"/>
                  </a:cubicBezTo>
                  <a:cubicBezTo>
                    <a:pt x="129301" y="6198154"/>
                    <a:pt x="105988" y="6183223"/>
                    <a:pt x="83055" y="6163978"/>
                  </a:cubicBezTo>
                  <a:lnTo>
                    <a:pt x="14161" y="6109014"/>
                  </a:lnTo>
                  <a:lnTo>
                    <a:pt x="0" y="6096195"/>
                  </a:lnTo>
                  <a:close/>
                  <a:moveTo>
                    <a:pt x="3707444" y="0"/>
                  </a:moveTo>
                  <a:lnTo>
                    <a:pt x="4265528" y="0"/>
                  </a:lnTo>
                  <a:lnTo>
                    <a:pt x="4291472" y="15596"/>
                  </a:lnTo>
                  <a:cubicBezTo>
                    <a:pt x="4339292" y="47637"/>
                    <a:pt x="4385917" y="82210"/>
                    <a:pt x="4431124" y="119052"/>
                  </a:cubicBezTo>
                  <a:cubicBezTo>
                    <a:pt x="4612085" y="266897"/>
                    <a:pt x="4766658" y="451392"/>
                    <a:pt x="4899570" y="643769"/>
                  </a:cubicBezTo>
                  <a:cubicBezTo>
                    <a:pt x="5032421" y="836866"/>
                    <a:pt x="5144168" y="1037706"/>
                    <a:pt x="5247925" y="1232134"/>
                  </a:cubicBezTo>
                  <a:cubicBezTo>
                    <a:pt x="5299886" y="1329516"/>
                    <a:pt x="5349860" y="1425631"/>
                    <a:pt x="5401234" y="1518442"/>
                  </a:cubicBezTo>
                  <a:lnTo>
                    <a:pt x="5480921" y="1662114"/>
                  </a:lnTo>
                  <a:cubicBezTo>
                    <a:pt x="5508162" y="1711659"/>
                    <a:pt x="5535098" y="1761858"/>
                    <a:pt x="5561804" y="1812436"/>
                  </a:cubicBezTo>
                  <a:cubicBezTo>
                    <a:pt x="5668394" y="2015131"/>
                    <a:pt x="5769309" y="2228374"/>
                    <a:pt x="5855037" y="2457716"/>
                  </a:cubicBezTo>
                  <a:cubicBezTo>
                    <a:pt x="5940757" y="2686612"/>
                    <a:pt x="6011031" y="2932566"/>
                    <a:pt x="6052254" y="3193699"/>
                  </a:cubicBezTo>
                  <a:cubicBezTo>
                    <a:pt x="6093625" y="3454283"/>
                    <a:pt x="6103924" y="3730828"/>
                    <a:pt x="6073151" y="4004612"/>
                  </a:cubicBezTo>
                  <a:lnTo>
                    <a:pt x="6067309" y="4055890"/>
                  </a:lnTo>
                  <a:cubicBezTo>
                    <a:pt x="6065066" y="4072953"/>
                    <a:pt x="6062462" y="4089919"/>
                    <a:pt x="6059979" y="4106917"/>
                  </a:cubicBezTo>
                  <a:lnTo>
                    <a:pt x="6052371" y="4158016"/>
                  </a:lnTo>
                  <a:cubicBezTo>
                    <a:pt x="6049766" y="4174982"/>
                    <a:pt x="6046401" y="4191890"/>
                    <a:pt x="6043434" y="4208759"/>
                  </a:cubicBezTo>
                  <a:cubicBezTo>
                    <a:pt x="6037102" y="4242536"/>
                    <a:pt x="6031011" y="4276380"/>
                    <a:pt x="6023229" y="4309769"/>
                  </a:cubicBezTo>
                  <a:cubicBezTo>
                    <a:pt x="6015690" y="4343223"/>
                    <a:pt x="6008874" y="4376870"/>
                    <a:pt x="5999922" y="4409799"/>
                  </a:cubicBezTo>
                  <a:lnTo>
                    <a:pt x="5987157" y="4459369"/>
                  </a:lnTo>
                  <a:cubicBezTo>
                    <a:pt x="5982945" y="4476053"/>
                    <a:pt x="5978687" y="4492427"/>
                    <a:pt x="5973731" y="4508027"/>
                  </a:cubicBezTo>
                  <a:lnTo>
                    <a:pt x="5944653" y="4602538"/>
                  </a:lnTo>
                  <a:lnTo>
                    <a:pt x="5915334" y="4696982"/>
                  </a:lnTo>
                  <a:cubicBezTo>
                    <a:pt x="5905346" y="4728457"/>
                    <a:pt x="5892944" y="4759283"/>
                    <a:pt x="5881786" y="4790295"/>
                  </a:cubicBezTo>
                  <a:cubicBezTo>
                    <a:pt x="5791737" y="5038923"/>
                    <a:pt x="5677271" y="5280123"/>
                    <a:pt x="5539609" y="5504511"/>
                  </a:cubicBezTo>
                  <a:lnTo>
                    <a:pt x="5432400" y="5669348"/>
                  </a:lnTo>
                  <a:cubicBezTo>
                    <a:pt x="5423763" y="5683225"/>
                    <a:pt x="5413823" y="5696165"/>
                    <a:pt x="5404330" y="5709372"/>
                  </a:cubicBezTo>
                  <a:lnTo>
                    <a:pt x="5375525" y="5748757"/>
                  </a:lnTo>
                  <a:lnTo>
                    <a:pt x="5317831" y="5827355"/>
                  </a:lnTo>
                  <a:cubicBezTo>
                    <a:pt x="5308217" y="5840529"/>
                    <a:pt x="5298639" y="5853567"/>
                    <a:pt x="5288208" y="5865932"/>
                  </a:cubicBezTo>
                  <a:cubicBezTo>
                    <a:pt x="5283153" y="5872232"/>
                    <a:pt x="5278509" y="5878936"/>
                    <a:pt x="5273251" y="5885035"/>
                  </a:cubicBezTo>
                  <a:cubicBezTo>
                    <a:pt x="5267908" y="5890963"/>
                    <a:pt x="5262120" y="5896624"/>
                    <a:pt x="5256656" y="5902520"/>
                  </a:cubicBezTo>
                  <a:lnTo>
                    <a:pt x="5189858" y="5971616"/>
                  </a:lnTo>
                  <a:cubicBezTo>
                    <a:pt x="5178681" y="5982899"/>
                    <a:pt x="5167959" y="5994892"/>
                    <a:pt x="5156287" y="6005600"/>
                  </a:cubicBezTo>
                  <a:lnTo>
                    <a:pt x="5121598" y="6037962"/>
                  </a:lnTo>
                  <a:lnTo>
                    <a:pt x="5051798" y="6101838"/>
                  </a:lnTo>
                  <a:cubicBezTo>
                    <a:pt x="4864110" y="6268956"/>
                    <a:pt x="4663874" y="6407541"/>
                    <a:pt x="4463594" y="6532280"/>
                  </a:cubicBezTo>
                  <a:cubicBezTo>
                    <a:pt x="4438472" y="6547774"/>
                    <a:pt x="4413434" y="6563439"/>
                    <a:pt x="4388637" y="6579169"/>
                  </a:cubicBezTo>
                  <a:lnTo>
                    <a:pt x="4312856" y="6623337"/>
                  </a:lnTo>
                  <a:lnTo>
                    <a:pt x="4237558" y="6667632"/>
                  </a:lnTo>
                  <a:cubicBezTo>
                    <a:pt x="4212548" y="6682715"/>
                    <a:pt x="4186842" y="6695553"/>
                    <a:pt x="4161774" y="6709883"/>
                  </a:cubicBezTo>
                  <a:cubicBezTo>
                    <a:pt x="4111167" y="6737392"/>
                    <a:pt x="4061123" y="6766670"/>
                    <a:pt x="4010448" y="6792981"/>
                  </a:cubicBezTo>
                  <a:cubicBezTo>
                    <a:pt x="3985322" y="6806562"/>
                    <a:pt x="3960037" y="6820248"/>
                    <a:pt x="3935163" y="6834338"/>
                  </a:cubicBezTo>
                  <a:lnTo>
                    <a:pt x="3892887" y="6858000"/>
                  </a:lnTo>
                  <a:lnTo>
                    <a:pt x="2743942" y="6858000"/>
                  </a:lnTo>
                  <a:lnTo>
                    <a:pt x="2852577" y="6838910"/>
                  </a:lnTo>
                  <a:cubicBezTo>
                    <a:pt x="2949686" y="6818527"/>
                    <a:pt x="3046805" y="6791706"/>
                    <a:pt x="3143255" y="6759775"/>
                  </a:cubicBezTo>
                  <a:cubicBezTo>
                    <a:pt x="3239807" y="6727945"/>
                    <a:pt x="3335416" y="6689975"/>
                    <a:pt x="3430899" y="6650056"/>
                  </a:cubicBezTo>
                  <a:cubicBezTo>
                    <a:pt x="3526299" y="6609969"/>
                    <a:pt x="3621242" y="6565786"/>
                    <a:pt x="3713289" y="6514054"/>
                  </a:cubicBezTo>
                  <a:cubicBezTo>
                    <a:pt x="3805137" y="6460650"/>
                    <a:pt x="3895762" y="6401178"/>
                    <a:pt x="3981228" y="6334878"/>
                  </a:cubicBezTo>
                  <a:cubicBezTo>
                    <a:pt x="4024934" y="6303166"/>
                    <a:pt x="4066572" y="6268544"/>
                    <a:pt x="4107885" y="6233689"/>
                  </a:cubicBezTo>
                  <a:cubicBezTo>
                    <a:pt x="4128602" y="6216277"/>
                    <a:pt x="4149365" y="6199173"/>
                    <a:pt x="4169795" y="6181389"/>
                  </a:cubicBezTo>
                  <a:cubicBezTo>
                    <a:pt x="4189729" y="6163032"/>
                    <a:pt x="4209542" y="6144643"/>
                    <a:pt x="4229189" y="6125914"/>
                  </a:cubicBezTo>
                  <a:cubicBezTo>
                    <a:pt x="4387326" y="5978255"/>
                    <a:pt x="4528049" y="5812977"/>
                    <a:pt x="4652064" y="5641457"/>
                  </a:cubicBezTo>
                  <a:lnTo>
                    <a:pt x="4697555" y="5576516"/>
                  </a:lnTo>
                  <a:lnTo>
                    <a:pt x="4720492" y="5544537"/>
                  </a:lnTo>
                  <a:cubicBezTo>
                    <a:pt x="4728246" y="5533956"/>
                    <a:pt x="4734819" y="5522469"/>
                    <a:pt x="4741922" y="5511420"/>
                  </a:cubicBezTo>
                  <a:lnTo>
                    <a:pt x="4784179" y="5445022"/>
                  </a:lnTo>
                  <a:cubicBezTo>
                    <a:pt x="4787730" y="5439497"/>
                    <a:pt x="4791161" y="5433940"/>
                    <a:pt x="4794796" y="5428584"/>
                  </a:cubicBezTo>
                  <a:cubicBezTo>
                    <a:pt x="4798637" y="5423432"/>
                    <a:pt x="4803091" y="5418884"/>
                    <a:pt x="4807173" y="5413795"/>
                  </a:cubicBezTo>
                  <a:cubicBezTo>
                    <a:pt x="4815384" y="5403926"/>
                    <a:pt x="4822656" y="5393214"/>
                    <a:pt x="4830010" y="5382674"/>
                  </a:cubicBezTo>
                  <a:lnTo>
                    <a:pt x="4874298" y="5319323"/>
                  </a:lnTo>
                  <a:lnTo>
                    <a:pt x="4896484" y="5287734"/>
                  </a:lnTo>
                  <a:cubicBezTo>
                    <a:pt x="4903839" y="5277191"/>
                    <a:pt x="4911520" y="5266885"/>
                    <a:pt x="4918019" y="5255673"/>
                  </a:cubicBezTo>
                  <a:lnTo>
                    <a:pt x="4999238" y="5124058"/>
                  </a:lnTo>
                  <a:cubicBezTo>
                    <a:pt x="5102559" y="4945225"/>
                    <a:pt x="5185787" y="4753943"/>
                    <a:pt x="5251271" y="4554965"/>
                  </a:cubicBezTo>
                  <a:cubicBezTo>
                    <a:pt x="5259371" y="4530051"/>
                    <a:pt x="5268846" y="4505799"/>
                    <a:pt x="5276136" y="4480521"/>
                  </a:cubicBezTo>
                  <a:lnTo>
                    <a:pt x="5297442" y="4404389"/>
                  </a:lnTo>
                  <a:lnTo>
                    <a:pt x="5318953" y="4328458"/>
                  </a:lnTo>
                  <a:cubicBezTo>
                    <a:pt x="5322895" y="4315679"/>
                    <a:pt x="5325929" y="4303390"/>
                    <a:pt x="5328684" y="4291175"/>
                  </a:cubicBezTo>
                  <a:lnTo>
                    <a:pt x="5337470" y="4254522"/>
                  </a:lnTo>
                  <a:cubicBezTo>
                    <a:pt x="5343899" y="4230045"/>
                    <a:pt x="5348129" y="4205565"/>
                    <a:pt x="5353277" y="4181038"/>
                  </a:cubicBezTo>
                  <a:cubicBezTo>
                    <a:pt x="5358786" y="4156608"/>
                    <a:pt x="5362533" y="4132000"/>
                    <a:pt x="5366762" y="4107520"/>
                  </a:cubicBezTo>
                  <a:cubicBezTo>
                    <a:pt x="5368877" y="4095280"/>
                    <a:pt x="5371390" y="4083000"/>
                    <a:pt x="5373105" y="4070802"/>
                  </a:cubicBezTo>
                  <a:lnTo>
                    <a:pt x="5378288" y="4034066"/>
                  </a:lnTo>
                  <a:lnTo>
                    <a:pt x="5383471" y="3997331"/>
                  </a:lnTo>
                  <a:lnTo>
                    <a:pt x="5387373" y="3960547"/>
                  </a:lnTo>
                  <a:cubicBezTo>
                    <a:pt x="5408513" y="3764258"/>
                    <a:pt x="5404752" y="3567184"/>
                    <a:pt x="5375699" y="3369810"/>
                  </a:cubicBezTo>
                  <a:cubicBezTo>
                    <a:pt x="5347044" y="3172396"/>
                    <a:pt x="5293473" y="2975222"/>
                    <a:pt x="5225695" y="2777923"/>
                  </a:cubicBezTo>
                  <a:cubicBezTo>
                    <a:pt x="5157675" y="2580560"/>
                    <a:pt x="5075729" y="2382997"/>
                    <a:pt x="4989893" y="2181595"/>
                  </a:cubicBezTo>
                  <a:lnTo>
                    <a:pt x="4856777" y="1872581"/>
                  </a:lnTo>
                  <a:cubicBezTo>
                    <a:pt x="4811108" y="1763784"/>
                    <a:pt x="4768691" y="1655416"/>
                    <a:pt x="4729367" y="1547581"/>
                  </a:cubicBezTo>
                  <a:cubicBezTo>
                    <a:pt x="4650320" y="1331954"/>
                    <a:pt x="4585048" y="1118545"/>
                    <a:pt x="4510575" y="917244"/>
                  </a:cubicBezTo>
                  <a:cubicBezTo>
                    <a:pt x="4473339" y="816594"/>
                    <a:pt x="4433491" y="718925"/>
                    <a:pt x="4387446" y="626512"/>
                  </a:cubicBezTo>
                  <a:cubicBezTo>
                    <a:pt x="4341559" y="533993"/>
                    <a:pt x="4289352" y="446701"/>
                    <a:pt x="4227716" y="368510"/>
                  </a:cubicBezTo>
                  <a:cubicBezTo>
                    <a:pt x="4166554" y="290006"/>
                    <a:pt x="4096194" y="220222"/>
                    <a:pt x="4017774" y="161674"/>
                  </a:cubicBezTo>
                  <a:cubicBezTo>
                    <a:pt x="3939391" y="102989"/>
                    <a:pt x="3853034" y="55709"/>
                    <a:pt x="3761542" y="19860"/>
                  </a:cubicBezTo>
                  <a:lnTo>
                    <a:pt x="3727185" y="6533"/>
                  </a:lnTo>
                  <a:close/>
                  <a:moveTo>
                    <a:pt x="1325680" y="0"/>
                  </a:moveTo>
                  <a:lnTo>
                    <a:pt x="2347354" y="0"/>
                  </a:lnTo>
                  <a:lnTo>
                    <a:pt x="2262734" y="20581"/>
                  </a:lnTo>
                  <a:cubicBezTo>
                    <a:pt x="2164073" y="49233"/>
                    <a:pt x="2066423" y="82020"/>
                    <a:pt x="1969830" y="118108"/>
                  </a:cubicBezTo>
                  <a:cubicBezTo>
                    <a:pt x="1945675" y="127092"/>
                    <a:pt x="1921391" y="135598"/>
                    <a:pt x="1897367" y="145059"/>
                  </a:cubicBezTo>
                  <a:cubicBezTo>
                    <a:pt x="1873522" y="155302"/>
                    <a:pt x="1849679" y="165546"/>
                    <a:pt x="1825860" y="175210"/>
                  </a:cubicBezTo>
                  <a:lnTo>
                    <a:pt x="1754258" y="204746"/>
                  </a:lnTo>
                  <a:lnTo>
                    <a:pt x="1683442" y="237143"/>
                  </a:lnTo>
                  <a:cubicBezTo>
                    <a:pt x="1659851" y="247896"/>
                    <a:pt x="1636127" y="258172"/>
                    <a:pt x="1612330" y="268724"/>
                  </a:cubicBezTo>
                  <a:lnTo>
                    <a:pt x="1542244" y="303229"/>
                  </a:lnTo>
                  <a:lnTo>
                    <a:pt x="1471990" y="337395"/>
                  </a:lnTo>
                  <a:cubicBezTo>
                    <a:pt x="1448660" y="349103"/>
                    <a:pt x="1425927" y="362441"/>
                    <a:pt x="1402813" y="374794"/>
                  </a:cubicBezTo>
                  <a:lnTo>
                    <a:pt x="1333886" y="412702"/>
                  </a:lnTo>
                  <a:cubicBezTo>
                    <a:pt x="1310940" y="425394"/>
                    <a:pt x="1288842" y="440228"/>
                    <a:pt x="1266278" y="453907"/>
                  </a:cubicBezTo>
                  <a:lnTo>
                    <a:pt x="1199136" y="496266"/>
                  </a:lnTo>
                  <a:lnTo>
                    <a:pt x="1182302" y="506917"/>
                  </a:lnTo>
                  <a:lnTo>
                    <a:pt x="1166009" y="518449"/>
                  </a:lnTo>
                  <a:lnTo>
                    <a:pt x="1133302" y="541479"/>
                  </a:lnTo>
                  <a:lnTo>
                    <a:pt x="1067923" y="587403"/>
                  </a:lnTo>
                  <a:lnTo>
                    <a:pt x="1051509" y="598902"/>
                  </a:lnTo>
                  <a:lnTo>
                    <a:pt x="1035673" y="611145"/>
                  </a:lnTo>
                  <a:lnTo>
                    <a:pt x="1003878" y="635598"/>
                  </a:lnTo>
                  <a:cubicBezTo>
                    <a:pt x="961473" y="668248"/>
                    <a:pt x="918407" y="699983"/>
                    <a:pt x="877673" y="735582"/>
                  </a:cubicBezTo>
                  <a:cubicBezTo>
                    <a:pt x="711850" y="872792"/>
                    <a:pt x="555901" y="1026776"/>
                    <a:pt x="417533" y="1198720"/>
                  </a:cubicBezTo>
                  <a:cubicBezTo>
                    <a:pt x="278999" y="1370325"/>
                    <a:pt x="156917" y="1557820"/>
                    <a:pt x="54935" y="1756293"/>
                  </a:cubicBezTo>
                  <a:lnTo>
                    <a:pt x="17844" y="1831433"/>
                  </a:lnTo>
                  <a:lnTo>
                    <a:pt x="0" y="1869131"/>
                  </a:lnTo>
                  <a:lnTo>
                    <a:pt x="0" y="1198550"/>
                  </a:lnTo>
                  <a:lnTo>
                    <a:pt x="185957" y="961506"/>
                  </a:lnTo>
                  <a:cubicBezTo>
                    <a:pt x="342426" y="776600"/>
                    <a:pt x="509755" y="602849"/>
                    <a:pt x="689746" y="447064"/>
                  </a:cubicBezTo>
                  <a:cubicBezTo>
                    <a:pt x="733932" y="406795"/>
                    <a:pt x="780859" y="370795"/>
                    <a:pt x="827126" y="333881"/>
                  </a:cubicBezTo>
                  <a:cubicBezTo>
                    <a:pt x="872886" y="295949"/>
                    <a:pt x="921195" y="262526"/>
                    <a:pt x="968997" y="228085"/>
                  </a:cubicBezTo>
                  <a:lnTo>
                    <a:pt x="1004883" y="202373"/>
                  </a:lnTo>
                  <a:lnTo>
                    <a:pt x="1022826" y="189517"/>
                  </a:lnTo>
                  <a:lnTo>
                    <a:pt x="1041187" y="177509"/>
                  </a:lnTo>
                  <a:lnTo>
                    <a:pt x="1114760" y="129512"/>
                  </a:lnTo>
                  <a:cubicBezTo>
                    <a:pt x="1139435" y="113750"/>
                    <a:pt x="1163439" y="96630"/>
                    <a:pt x="1188498" y="81854"/>
                  </a:cubicBezTo>
                  <a:lnTo>
                    <a:pt x="1263461" y="36880"/>
                  </a:ln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D01D44A9-1D51-461B-A228-06F6C500B0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369"/>
              <a:ext cx="6055600" cy="6858000"/>
            </a:xfrm>
            <a:custGeom>
              <a:avLst/>
              <a:gdLst>
                <a:gd name="connsiteX0" fmla="*/ 0 w 6055600"/>
                <a:gd name="connsiteY0" fmla="*/ 5960220 h 6858000"/>
                <a:gd name="connsiteX1" fmla="*/ 36039 w 6055600"/>
                <a:gd name="connsiteY1" fmla="*/ 6002605 h 6858000"/>
                <a:gd name="connsiteX2" fmla="*/ 92950 w 6055600"/>
                <a:gd name="connsiteY2" fmla="*/ 6059050 h 6858000"/>
                <a:gd name="connsiteX3" fmla="*/ 153706 w 6055600"/>
                <a:gd name="connsiteY3" fmla="*/ 6111427 h 6858000"/>
                <a:gd name="connsiteX4" fmla="*/ 216806 w 6055600"/>
                <a:gd name="connsiteY4" fmla="*/ 6161603 h 6858000"/>
                <a:gd name="connsiteX5" fmla="*/ 281945 w 6055600"/>
                <a:gd name="connsiteY5" fmla="*/ 6209777 h 6858000"/>
                <a:gd name="connsiteX6" fmla="*/ 553337 w 6055600"/>
                <a:gd name="connsiteY6" fmla="*/ 6391500 h 6858000"/>
                <a:gd name="connsiteX7" fmla="*/ 690543 w 6055600"/>
                <a:gd name="connsiteY7" fmla="*/ 6481634 h 6858000"/>
                <a:gd name="connsiteX8" fmla="*/ 827127 w 6055600"/>
                <a:gd name="connsiteY8" fmla="*/ 6573159 h 6858000"/>
                <a:gd name="connsiteX9" fmla="*/ 1095915 w 6055600"/>
                <a:gd name="connsiteY9" fmla="*/ 6762202 h 6858000"/>
                <a:gd name="connsiteX10" fmla="*/ 1224853 w 6055600"/>
                <a:gd name="connsiteY10" fmla="*/ 6858000 h 6858000"/>
                <a:gd name="connsiteX11" fmla="*/ 1154072 w 6055600"/>
                <a:gd name="connsiteY11" fmla="*/ 6858000 h 6858000"/>
                <a:gd name="connsiteX12" fmla="*/ 1073489 w 6055600"/>
                <a:gd name="connsiteY12" fmla="*/ 6799140 h 6858000"/>
                <a:gd name="connsiteX13" fmla="*/ 800175 w 6055600"/>
                <a:gd name="connsiteY13" fmla="*/ 6620441 h 6858000"/>
                <a:gd name="connsiteX14" fmla="*/ 231518 w 6055600"/>
                <a:gd name="connsiteY14" fmla="*/ 6299323 h 6858000"/>
                <a:gd name="connsiteX15" fmla="*/ 160401 w 6055600"/>
                <a:gd name="connsiteY15" fmla="*/ 6256627 h 6858000"/>
                <a:gd name="connsiteX16" fmla="*/ 89697 w 6055600"/>
                <a:gd name="connsiteY16" fmla="*/ 6211916 h 6858000"/>
                <a:gd name="connsiteX17" fmla="*/ 20148 w 6055600"/>
                <a:gd name="connsiteY17" fmla="*/ 6163835 h 6858000"/>
                <a:gd name="connsiteX18" fmla="*/ 0 w 6055600"/>
                <a:gd name="connsiteY18" fmla="*/ 6147796 h 6858000"/>
                <a:gd name="connsiteX19" fmla="*/ 3748345 w 6055600"/>
                <a:gd name="connsiteY19" fmla="*/ 0 h 6858000"/>
                <a:gd name="connsiteX20" fmla="*/ 4277792 w 6055600"/>
                <a:gd name="connsiteY20" fmla="*/ 0 h 6858000"/>
                <a:gd name="connsiteX21" fmla="*/ 4339531 w 6055600"/>
                <a:gd name="connsiteY21" fmla="*/ 40262 h 6858000"/>
                <a:gd name="connsiteX22" fmla="*/ 4476306 w 6055600"/>
                <a:gd name="connsiteY22" fmla="*/ 153922 h 6858000"/>
                <a:gd name="connsiteX23" fmla="*/ 4713639 w 6055600"/>
                <a:gd name="connsiteY23" fmla="*/ 422076 h 6858000"/>
                <a:gd name="connsiteX24" fmla="*/ 4906991 w 6055600"/>
                <a:gd name="connsiteY24" fmla="*/ 723463 h 6858000"/>
                <a:gd name="connsiteX25" fmla="*/ 5070511 w 6055600"/>
                <a:gd name="connsiteY25" fmla="*/ 1037524 h 6858000"/>
                <a:gd name="connsiteX26" fmla="*/ 5219493 w 6055600"/>
                <a:gd name="connsiteY26" fmla="*/ 1352079 h 6858000"/>
                <a:gd name="connsiteX27" fmla="*/ 5367779 w 6055600"/>
                <a:gd name="connsiteY27" fmla="*/ 1658945 h 6858000"/>
                <a:gd name="connsiteX28" fmla="*/ 5446095 w 6055600"/>
                <a:gd name="connsiteY28" fmla="*/ 1811301 h 6858000"/>
                <a:gd name="connsiteX29" fmla="*/ 5525115 w 6055600"/>
                <a:gd name="connsiteY29" fmla="*/ 1967103 h 6858000"/>
                <a:gd name="connsiteX30" fmla="*/ 5816642 w 6055600"/>
                <a:gd name="connsiteY30" fmla="*/ 2618837 h 6858000"/>
                <a:gd name="connsiteX31" fmla="*/ 6015787 w 6055600"/>
                <a:gd name="connsiteY31" fmla="*/ 3339957 h 6858000"/>
                <a:gd name="connsiteX32" fmla="*/ 6054206 w 6055600"/>
                <a:gd name="connsiteY32" fmla="*/ 3727239 h 6858000"/>
                <a:gd name="connsiteX33" fmla="*/ 6039811 w 6055600"/>
                <a:gd name="connsiteY33" fmla="*/ 4122735 h 6858000"/>
                <a:gd name="connsiteX34" fmla="*/ 5971601 w 6055600"/>
                <a:gd name="connsiteY34" fmla="*/ 4514288 h 6858000"/>
                <a:gd name="connsiteX35" fmla="*/ 5946751 w 6055600"/>
                <a:gd name="connsiteY35" fmla="*/ 4609838 h 6858000"/>
                <a:gd name="connsiteX36" fmla="*/ 5919986 w 6055600"/>
                <a:gd name="connsiteY36" fmla="*/ 4703178 h 6858000"/>
                <a:gd name="connsiteX37" fmla="*/ 5890731 w 6055600"/>
                <a:gd name="connsiteY37" fmla="*/ 4795992 h 6858000"/>
                <a:gd name="connsiteX38" fmla="*/ 5859058 w 6055600"/>
                <a:gd name="connsiteY38" fmla="*/ 4888015 h 6858000"/>
                <a:gd name="connsiteX39" fmla="*/ 5525053 w 6055600"/>
                <a:gd name="connsiteY39" fmla="*/ 5588449 h 6858000"/>
                <a:gd name="connsiteX40" fmla="*/ 5058962 w 6055600"/>
                <a:gd name="connsiteY40" fmla="*/ 6189929 h 6858000"/>
                <a:gd name="connsiteX41" fmla="*/ 4787706 w 6055600"/>
                <a:gd name="connsiteY41" fmla="*/ 6442985 h 6858000"/>
                <a:gd name="connsiteX42" fmla="*/ 4498686 w 6055600"/>
                <a:gd name="connsiteY42" fmla="*/ 6663678 h 6858000"/>
                <a:gd name="connsiteX43" fmla="*/ 4197167 w 6055600"/>
                <a:gd name="connsiteY43" fmla="*/ 6854053 h 6858000"/>
                <a:gd name="connsiteX44" fmla="*/ 4189720 w 6055600"/>
                <a:gd name="connsiteY44" fmla="*/ 6858000 h 6858000"/>
                <a:gd name="connsiteX45" fmla="*/ 3651929 w 6055600"/>
                <a:gd name="connsiteY45" fmla="*/ 6858000 h 6858000"/>
                <a:gd name="connsiteX46" fmla="*/ 3789040 w 6055600"/>
                <a:gd name="connsiteY46" fmla="*/ 6778034 h 6858000"/>
                <a:gd name="connsiteX47" fmla="*/ 4335568 w 6055600"/>
                <a:gd name="connsiteY47" fmla="*/ 6382709 h 6858000"/>
                <a:gd name="connsiteX48" fmla="*/ 4586923 w 6055600"/>
                <a:gd name="connsiteY48" fmla="*/ 6158577 h 6858000"/>
                <a:gd name="connsiteX49" fmla="*/ 4819585 w 6055600"/>
                <a:gd name="connsiteY49" fmla="*/ 5915847 h 6858000"/>
                <a:gd name="connsiteX50" fmla="*/ 5214727 w 6055600"/>
                <a:gd name="connsiteY50" fmla="*/ 5371094 h 6858000"/>
                <a:gd name="connsiteX51" fmla="*/ 5495409 w 6055600"/>
                <a:gd name="connsiteY51" fmla="*/ 4752778 h 6858000"/>
                <a:gd name="connsiteX52" fmla="*/ 5522322 w 6055600"/>
                <a:gd name="connsiteY52" fmla="*/ 4671511 h 6858000"/>
                <a:gd name="connsiteX53" fmla="*/ 5547631 w 6055600"/>
                <a:gd name="connsiteY53" fmla="*/ 4589675 h 6858000"/>
                <a:gd name="connsiteX54" fmla="*/ 5570792 w 6055600"/>
                <a:gd name="connsiteY54" fmla="*/ 4506978 h 6858000"/>
                <a:gd name="connsiteX55" fmla="*/ 5591541 w 6055600"/>
                <a:gd name="connsiteY55" fmla="*/ 4425334 h 6858000"/>
                <a:gd name="connsiteX56" fmla="*/ 5649500 w 6055600"/>
                <a:gd name="connsiteY56" fmla="*/ 4097286 h 6858000"/>
                <a:gd name="connsiteX57" fmla="*/ 5637615 w 6055600"/>
                <a:gd name="connsiteY57" fmla="*/ 3437524 h 6858000"/>
                <a:gd name="connsiteX58" fmla="*/ 5475454 w 6055600"/>
                <a:gd name="connsiteY58" fmla="*/ 2791575 h 6858000"/>
                <a:gd name="connsiteX59" fmla="*/ 5217600 w 6055600"/>
                <a:gd name="connsiteY59" fmla="*/ 2164719 h 6858000"/>
                <a:gd name="connsiteX60" fmla="*/ 5144941 w 6055600"/>
                <a:gd name="connsiteY60" fmla="*/ 2009490 h 6858000"/>
                <a:gd name="connsiteX61" fmla="*/ 5070052 w 6055600"/>
                <a:gd name="connsiteY61" fmla="*/ 1851823 h 6858000"/>
                <a:gd name="connsiteX62" fmla="*/ 4926984 w 6055600"/>
                <a:gd name="connsiteY62" fmla="*/ 1529226 h 6858000"/>
                <a:gd name="connsiteX63" fmla="*/ 4790925 w 6055600"/>
                <a:gd name="connsiteY63" fmla="*/ 1209923 h 6858000"/>
                <a:gd name="connsiteX64" fmla="*/ 4650559 w 6055600"/>
                <a:gd name="connsiteY64" fmla="*/ 902490 h 6858000"/>
                <a:gd name="connsiteX65" fmla="*/ 4491930 w 6055600"/>
                <a:gd name="connsiteY65" fmla="*/ 616919 h 6858000"/>
                <a:gd name="connsiteX66" fmla="*/ 4302323 w 6055600"/>
                <a:gd name="connsiteY66" fmla="*/ 366083 h 6858000"/>
                <a:gd name="connsiteX67" fmla="*/ 4072203 w 6055600"/>
                <a:gd name="connsiteY67" fmla="*/ 164982 h 6858000"/>
                <a:gd name="connsiteX68" fmla="*/ 3803964 w 6055600"/>
                <a:gd name="connsiteY68" fmla="*/ 21052 h 6858000"/>
                <a:gd name="connsiteX69" fmla="*/ 3768314 w 6055600"/>
                <a:gd name="connsiteY69" fmla="*/ 6826 h 6858000"/>
                <a:gd name="connsiteX70" fmla="*/ 1589779 w 6055600"/>
                <a:gd name="connsiteY70" fmla="*/ 0 h 6858000"/>
                <a:gd name="connsiteX71" fmla="*/ 1918056 w 6055600"/>
                <a:gd name="connsiteY71" fmla="*/ 0 h 6858000"/>
                <a:gd name="connsiteX72" fmla="*/ 1764243 w 6055600"/>
                <a:gd name="connsiteY72" fmla="*/ 55145 h 6858000"/>
                <a:gd name="connsiteX73" fmla="*/ 1313330 w 6055600"/>
                <a:gd name="connsiteY73" fmla="*/ 274424 h 6858000"/>
                <a:gd name="connsiteX74" fmla="*/ 295673 w 6055600"/>
                <a:gd name="connsiteY74" fmla="*/ 1187630 h 6858000"/>
                <a:gd name="connsiteX75" fmla="*/ 96207 w 6055600"/>
                <a:gd name="connsiteY75" fmla="*/ 1474327 h 6858000"/>
                <a:gd name="connsiteX76" fmla="*/ 0 w 6055600"/>
                <a:gd name="connsiteY76" fmla="*/ 1641460 h 6858000"/>
                <a:gd name="connsiteX77" fmla="*/ 0 w 6055600"/>
                <a:gd name="connsiteY77" fmla="*/ 1224218 h 6858000"/>
                <a:gd name="connsiteX78" fmla="*/ 150937 w 6055600"/>
                <a:gd name="connsiteY78" fmla="*/ 1040975 h 6858000"/>
                <a:gd name="connsiteX79" fmla="*/ 1264907 w 6055600"/>
                <a:gd name="connsiteY79" fmla="*/ 158248 h 6858000"/>
                <a:gd name="connsiteX80" fmla="*/ 1575167 w 6055600"/>
                <a:gd name="connsiteY80" fmla="*/ 56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6055600" h="6858000">
                  <a:moveTo>
                    <a:pt x="0" y="5960220"/>
                  </a:moveTo>
                  <a:lnTo>
                    <a:pt x="36039" y="6002605"/>
                  </a:lnTo>
                  <a:cubicBezTo>
                    <a:pt x="54896" y="6021530"/>
                    <a:pt x="73635" y="6040425"/>
                    <a:pt x="92950" y="6059050"/>
                  </a:cubicBezTo>
                  <a:lnTo>
                    <a:pt x="153706" y="6111427"/>
                  </a:lnTo>
                  <a:cubicBezTo>
                    <a:pt x="173546" y="6129485"/>
                    <a:pt x="195722" y="6144912"/>
                    <a:pt x="216806" y="6161603"/>
                  </a:cubicBezTo>
                  <a:cubicBezTo>
                    <a:pt x="238229" y="6177961"/>
                    <a:pt x="259466" y="6194551"/>
                    <a:pt x="281945" y="6209777"/>
                  </a:cubicBezTo>
                  <a:cubicBezTo>
                    <a:pt x="369940" y="6272709"/>
                    <a:pt x="461791" y="6332004"/>
                    <a:pt x="553337" y="6391500"/>
                  </a:cubicBezTo>
                  <a:lnTo>
                    <a:pt x="690543" y="6481634"/>
                  </a:lnTo>
                  <a:lnTo>
                    <a:pt x="827127" y="6573159"/>
                  </a:lnTo>
                  <a:cubicBezTo>
                    <a:pt x="917674" y="6634511"/>
                    <a:pt x="1007156" y="6697737"/>
                    <a:pt x="1095915" y="6762202"/>
                  </a:cubicBezTo>
                  <a:lnTo>
                    <a:pt x="1224853" y="6858000"/>
                  </a:lnTo>
                  <a:lnTo>
                    <a:pt x="1154072" y="6858000"/>
                  </a:lnTo>
                  <a:lnTo>
                    <a:pt x="1073489" y="6799140"/>
                  </a:lnTo>
                  <a:cubicBezTo>
                    <a:pt x="983882" y="6736908"/>
                    <a:pt x="892851" y="6677125"/>
                    <a:pt x="800175" y="6620441"/>
                  </a:cubicBezTo>
                  <a:cubicBezTo>
                    <a:pt x="615108" y="6506015"/>
                    <a:pt x="422939" y="6407807"/>
                    <a:pt x="231518" y="6299323"/>
                  </a:cubicBezTo>
                  <a:cubicBezTo>
                    <a:pt x="207467" y="6286226"/>
                    <a:pt x="184098" y="6271045"/>
                    <a:pt x="160401" y="6256627"/>
                  </a:cubicBezTo>
                  <a:cubicBezTo>
                    <a:pt x="136809" y="6241811"/>
                    <a:pt x="112558" y="6228518"/>
                    <a:pt x="89697" y="6211916"/>
                  </a:cubicBezTo>
                  <a:lnTo>
                    <a:pt x="20148" y="6163835"/>
                  </a:lnTo>
                  <a:lnTo>
                    <a:pt x="0" y="6147796"/>
                  </a:lnTo>
                  <a:close/>
                  <a:moveTo>
                    <a:pt x="3748345" y="0"/>
                  </a:moveTo>
                  <a:lnTo>
                    <a:pt x="4277792" y="0"/>
                  </a:lnTo>
                  <a:lnTo>
                    <a:pt x="4339531" y="40262"/>
                  </a:lnTo>
                  <a:cubicBezTo>
                    <a:pt x="4386991" y="75346"/>
                    <a:pt x="4432680" y="113353"/>
                    <a:pt x="4476306" y="153922"/>
                  </a:cubicBezTo>
                  <a:cubicBezTo>
                    <a:pt x="4563779" y="234693"/>
                    <a:pt x="4642423" y="325982"/>
                    <a:pt x="4713639" y="422076"/>
                  </a:cubicBezTo>
                  <a:cubicBezTo>
                    <a:pt x="4784481" y="518635"/>
                    <a:pt x="4848552" y="619893"/>
                    <a:pt x="4906991" y="723463"/>
                  </a:cubicBezTo>
                  <a:cubicBezTo>
                    <a:pt x="4965582" y="826932"/>
                    <a:pt x="5019421" y="932243"/>
                    <a:pt x="5070511" y="1037524"/>
                  </a:cubicBezTo>
                  <a:cubicBezTo>
                    <a:pt x="5121871" y="1142738"/>
                    <a:pt x="5170833" y="1248016"/>
                    <a:pt x="5219493" y="1352079"/>
                  </a:cubicBezTo>
                  <a:cubicBezTo>
                    <a:pt x="5268459" y="1455943"/>
                    <a:pt x="5317204" y="1558756"/>
                    <a:pt x="5367779" y="1658945"/>
                  </a:cubicBezTo>
                  <a:lnTo>
                    <a:pt x="5446095" y="1811301"/>
                  </a:lnTo>
                  <a:cubicBezTo>
                    <a:pt x="5472584" y="1862992"/>
                    <a:pt x="5498885" y="1914915"/>
                    <a:pt x="5525115" y="1967103"/>
                  </a:cubicBezTo>
                  <a:cubicBezTo>
                    <a:pt x="5629428" y="2176256"/>
                    <a:pt x="5730254" y="2391411"/>
                    <a:pt x="5816642" y="2618837"/>
                  </a:cubicBezTo>
                  <a:cubicBezTo>
                    <a:pt x="5902562" y="2846137"/>
                    <a:pt x="5974641" y="3086291"/>
                    <a:pt x="6015787" y="3339957"/>
                  </a:cubicBezTo>
                  <a:cubicBezTo>
                    <a:pt x="6036373" y="3466512"/>
                    <a:pt x="6050262" y="3596084"/>
                    <a:pt x="6054206" y="3727239"/>
                  </a:cubicBezTo>
                  <a:cubicBezTo>
                    <a:pt x="6058266" y="3858425"/>
                    <a:pt x="6053460" y="3990915"/>
                    <a:pt x="6039811" y="4122735"/>
                  </a:cubicBezTo>
                  <a:cubicBezTo>
                    <a:pt x="6026397" y="4254618"/>
                    <a:pt x="6002552" y="4385688"/>
                    <a:pt x="5971601" y="4514288"/>
                  </a:cubicBezTo>
                  <a:cubicBezTo>
                    <a:pt x="5963342" y="4546050"/>
                    <a:pt x="5955885" y="4579019"/>
                    <a:pt x="5946751" y="4609838"/>
                  </a:cubicBezTo>
                  <a:lnTo>
                    <a:pt x="5919986" y="4703178"/>
                  </a:lnTo>
                  <a:lnTo>
                    <a:pt x="5890731" y="4795992"/>
                  </a:lnTo>
                  <a:cubicBezTo>
                    <a:pt x="5880825" y="4826888"/>
                    <a:pt x="5869667" y="4857307"/>
                    <a:pt x="5859058" y="4888015"/>
                  </a:cubicBezTo>
                  <a:cubicBezTo>
                    <a:pt x="5772112" y="5132558"/>
                    <a:pt x="5660551" y="5369373"/>
                    <a:pt x="5525053" y="5588449"/>
                  </a:cubicBezTo>
                  <a:cubicBezTo>
                    <a:pt x="5389674" y="5807557"/>
                    <a:pt x="5232835" y="6010440"/>
                    <a:pt x="5058962" y="6189929"/>
                  </a:cubicBezTo>
                  <a:cubicBezTo>
                    <a:pt x="4972125" y="6279771"/>
                    <a:pt x="4880998" y="6363650"/>
                    <a:pt x="4787706" y="6442985"/>
                  </a:cubicBezTo>
                  <a:cubicBezTo>
                    <a:pt x="4693655" y="6521410"/>
                    <a:pt x="4597439" y="6595290"/>
                    <a:pt x="4498686" y="6663678"/>
                  </a:cubicBezTo>
                  <a:cubicBezTo>
                    <a:pt x="4399893" y="6731984"/>
                    <a:pt x="4299240" y="6795191"/>
                    <a:pt x="4197167" y="6854053"/>
                  </a:cubicBezTo>
                  <a:lnTo>
                    <a:pt x="4189720" y="6858000"/>
                  </a:lnTo>
                  <a:lnTo>
                    <a:pt x="3651929" y="6858000"/>
                  </a:lnTo>
                  <a:lnTo>
                    <a:pt x="3789040" y="6778034"/>
                  </a:lnTo>
                  <a:cubicBezTo>
                    <a:pt x="3978462" y="6656931"/>
                    <a:pt x="4162446" y="6525734"/>
                    <a:pt x="4335568" y="6382709"/>
                  </a:cubicBezTo>
                  <a:cubicBezTo>
                    <a:pt x="4422084" y="6310901"/>
                    <a:pt x="4506335" y="6236787"/>
                    <a:pt x="4586923" y="6158577"/>
                  </a:cubicBezTo>
                  <a:cubicBezTo>
                    <a:pt x="4668153" y="6081248"/>
                    <a:pt x="4745649" y="6000086"/>
                    <a:pt x="4819585" y="5915847"/>
                  </a:cubicBezTo>
                  <a:cubicBezTo>
                    <a:pt x="4967573" y="5747401"/>
                    <a:pt x="5101426" y="5566247"/>
                    <a:pt x="5214727" y="5371094"/>
                  </a:cubicBezTo>
                  <a:cubicBezTo>
                    <a:pt x="5327795" y="5175879"/>
                    <a:pt x="5421090" y="4968427"/>
                    <a:pt x="5495409" y="4752778"/>
                  </a:cubicBezTo>
                  <a:cubicBezTo>
                    <a:pt x="5504291" y="4725712"/>
                    <a:pt x="5513872" y="4698834"/>
                    <a:pt x="5522322" y="4671511"/>
                  </a:cubicBezTo>
                  <a:lnTo>
                    <a:pt x="5547631" y="4589675"/>
                  </a:lnTo>
                  <a:lnTo>
                    <a:pt x="5570792" y="4506978"/>
                  </a:lnTo>
                  <a:cubicBezTo>
                    <a:pt x="5578845" y="4479265"/>
                    <a:pt x="5584485" y="4452605"/>
                    <a:pt x="5591541" y="4425334"/>
                  </a:cubicBezTo>
                  <a:cubicBezTo>
                    <a:pt x="5618002" y="4316765"/>
                    <a:pt x="5636850" y="4207148"/>
                    <a:pt x="5649500" y="4097286"/>
                  </a:cubicBezTo>
                  <a:cubicBezTo>
                    <a:pt x="5674602" y="3877368"/>
                    <a:pt x="5668749" y="3656091"/>
                    <a:pt x="5637615" y="3437524"/>
                  </a:cubicBezTo>
                  <a:cubicBezTo>
                    <a:pt x="5605861" y="3218934"/>
                    <a:pt x="5549060" y="3003118"/>
                    <a:pt x="5475454" y="2791575"/>
                  </a:cubicBezTo>
                  <a:cubicBezTo>
                    <a:pt x="5402070" y="2579668"/>
                    <a:pt x="5313111" y="2371656"/>
                    <a:pt x="5217600" y="2164719"/>
                  </a:cubicBezTo>
                  <a:cubicBezTo>
                    <a:pt x="5193627" y="2112994"/>
                    <a:pt x="5169419" y="2061207"/>
                    <a:pt x="5144941" y="2009490"/>
                  </a:cubicBezTo>
                  <a:lnTo>
                    <a:pt x="5070052" y="1851823"/>
                  </a:lnTo>
                  <a:cubicBezTo>
                    <a:pt x="5020031" y="1744421"/>
                    <a:pt x="4972748" y="1636620"/>
                    <a:pt x="4926984" y="1529226"/>
                  </a:cubicBezTo>
                  <a:lnTo>
                    <a:pt x="4790925" y="1209923"/>
                  </a:lnTo>
                  <a:cubicBezTo>
                    <a:pt x="4745458" y="1105158"/>
                    <a:pt x="4699567" y="1001976"/>
                    <a:pt x="4650559" y="902490"/>
                  </a:cubicBezTo>
                  <a:cubicBezTo>
                    <a:pt x="4601243" y="803205"/>
                    <a:pt x="4549606" y="706978"/>
                    <a:pt x="4491930" y="616919"/>
                  </a:cubicBezTo>
                  <a:cubicBezTo>
                    <a:pt x="4434712" y="526559"/>
                    <a:pt x="4372370" y="441762"/>
                    <a:pt x="4302323" y="366083"/>
                  </a:cubicBezTo>
                  <a:cubicBezTo>
                    <a:pt x="4232428" y="290304"/>
                    <a:pt x="4155542" y="222846"/>
                    <a:pt x="4072203" y="164982"/>
                  </a:cubicBezTo>
                  <a:cubicBezTo>
                    <a:pt x="3988864" y="107118"/>
                    <a:pt x="3898693" y="59316"/>
                    <a:pt x="3803964" y="21052"/>
                  </a:cubicBezTo>
                  <a:lnTo>
                    <a:pt x="3768314" y="6826"/>
                  </a:lnTo>
                  <a:close/>
                  <a:moveTo>
                    <a:pt x="1589779" y="0"/>
                  </a:moveTo>
                  <a:lnTo>
                    <a:pt x="1918056" y="0"/>
                  </a:lnTo>
                  <a:lnTo>
                    <a:pt x="1764243" y="55145"/>
                  </a:lnTo>
                  <a:cubicBezTo>
                    <a:pt x="1609764" y="115414"/>
                    <a:pt x="1458840" y="188978"/>
                    <a:pt x="1313330" y="274424"/>
                  </a:cubicBezTo>
                  <a:cubicBezTo>
                    <a:pt x="924625" y="501532"/>
                    <a:pt x="576885" y="817476"/>
                    <a:pt x="295673" y="1187630"/>
                  </a:cubicBezTo>
                  <a:cubicBezTo>
                    <a:pt x="225216" y="1280162"/>
                    <a:pt x="158640" y="1375858"/>
                    <a:pt x="96207" y="1474327"/>
                  </a:cubicBezTo>
                  <a:lnTo>
                    <a:pt x="0" y="1641460"/>
                  </a:lnTo>
                  <a:lnTo>
                    <a:pt x="0" y="1224218"/>
                  </a:lnTo>
                  <a:lnTo>
                    <a:pt x="150937" y="1040975"/>
                  </a:lnTo>
                  <a:cubicBezTo>
                    <a:pt x="478530" y="677729"/>
                    <a:pt x="858178" y="381092"/>
                    <a:pt x="1264907" y="158248"/>
                  </a:cubicBezTo>
                  <a:cubicBezTo>
                    <a:pt x="1366631" y="102619"/>
                    <a:pt x="1470177" y="51760"/>
                    <a:pt x="1575167" y="567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Picture 3" descr="A blue text with a white background&#10;&#10;Description automatically generated">
            <a:extLst>
              <a:ext uri="{FF2B5EF4-FFF2-40B4-BE49-F238E27FC236}">
                <a16:creationId xmlns:a16="http://schemas.microsoft.com/office/drawing/2014/main" id="{83453923-64DB-10CE-C300-2DD88C3BB9BD}"/>
              </a:ext>
            </a:extLst>
          </p:cNvPr>
          <p:cNvPicPr>
            <a:picLocks noChangeAspect="1"/>
          </p:cNvPicPr>
          <p:nvPr/>
        </p:nvPicPr>
        <p:blipFill>
          <a:blip r:embed="rId3"/>
          <a:stretch>
            <a:fillRect/>
          </a:stretch>
        </p:blipFill>
        <p:spPr>
          <a:xfrm>
            <a:off x="674437" y="2898494"/>
            <a:ext cx="3785616" cy="1390196"/>
          </a:xfrm>
          <a:prstGeom prst="rect">
            <a:avLst/>
          </a:prstGeom>
        </p:spPr>
      </p:pic>
      <p:sp>
        <p:nvSpPr>
          <p:cNvPr id="3" name="Content Placeholder 2">
            <a:extLst>
              <a:ext uri="{FF2B5EF4-FFF2-40B4-BE49-F238E27FC236}">
                <a16:creationId xmlns:a16="http://schemas.microsoft.com/office/drawing/2014/main" id="{79FE310B-53E8-CA0C-00A8-BFB71E33323D}"/>
              </a:ext>
            </a:extLst>
          </p:cNvPr>
          <p:cNvSpPr>
            <a:spLocks noGrp="1"/>
          </p:cNvSpPr>
          <p:nvPr>
            <p:ph idx="1"/>
          </p:nvPr>
        </p:nvSpPr>
        <p:spPr>
          <a:xfrm>
            <a:off x="6036126" y="1961804"/>
            <a:ext cx="6091007" cy="3846606"/>
          </a:xfrm>
        </p:spPr>
        <p:txBody>
          <a:bodyPr anchor="t">
            <a:noAutofit/>
          </a:bodyPr>
          <a:lstStyle/>
          <a:p>
            <a:r>
              <a:rPr lang="en-AU" sz="2000" b="1" dirty="0">
                <a:solidFill>
                  <a:schemeClr val="tx2"/>
                </a:solidFill>
              </a:rPr>
              <a:t>Generative Pre-trained Transformer 2 (decoder only)</a:t>
            </a:r>
          </a:p>
          <a:p>
            <a:pPr>
              <a:buFont typeface="Arial" panose="020B0604020202020204" pitchFamily="34" charset="0"/>
              <a:buChar char="•"/>
            </a:pPr>
            <a:r>
              <a:rPr lang="en-AU" sz="2000" b="1" dirty="0">
                <a:solidFill>
                  <a:schemeClr val="tx2"/>
                </a:solidFill>
              </a:rPr>
              <a:t>Use Case:</a:t>
            </a:r>
            <a:r>
              <a:rPr lang="en-AU" sz="2000" dirty="0">
                <a:solidFill>
                  <a:schemeClr val="tx2"/>
                </a:solidFill>
              </a:rPr>
              <a:t> </a:t>
            </a:r>
            <a:r>
              <a:rPr lang="en-AU" sz="2000" b="1" dirty="0">
                <a:solidFill>
                  <a:schemeClr val="tx2"/>
                </a:solidFill>
              </a:rPr>
              <a:t>Text generation</a:t>
            </a:r>
            <a:r>
              <a:rPr lang="en-AU" sz="2000" dirty="0">
                <a:solidFill>
                  <a:schemeClr val="tx2"/>
                </a:solidFill>
              </a:rPr>
              <a:t>, language modeling, creative writing.</a:t>
            </a:r>
          </a:p>
          <a:p>
            <a:r>
              <a:rPr lang="en-AU" sz="2000" b="1" dirty="0">
                <a:solidFill>
                  <a:schemeClr val="tx2"/>
                </a:solidFill>
              </a:rPr>
              <a:t>Unidirectional:</a:t>
            </a:r>
            <a:r>
              <a:rPr lang="en-AU" sz="2000" dirty="0">
                <a:solidFill>
                  <a:schemeClr val="tx2"/>
                </a:solidFill>
              </a:rPr>
              <a:t> Unlike BERT, unidirectional:</a:t>
            </a:r>
          </a:p>
          <a:p>
            <a:pPr lvl="1"/>
            <a:r>
              <a:rPr lang="en-AU" sz="2000" dirty="0">
                <a:solidFill>
                  <a:schemeClr val="tx2"/>
                </a:solidFill>
              </a:rPr>
              <a:t>predicts the next word in a sequence based solely on the </a:t>
            </a:r>
            <a:r>
              <a:rPr lang="en-AU" sz="2000" b="1" dirty="0">
                <a:solidFill>
                  <a:schemeClr val="tx2"/>
                </a:solidFill>
              </a:rPr>
              <a:t>preceding</a:t>
            </a:r>
            <a:r>
              <a:rPr lang="en-AU" sz="2000" dirty="0">
                <a:solidFill>
                  <a:schemeClr val="tx2"/>
                </a:solidFill>
              </a:rPr>
              <a:t> words</a:t>
            </a:r>
          </a:p>
          <a:p>
            <a:r>
              <a:rPr lang="en-AU" sz="2000" b="1" dirty="0">
                <a:solidFill>
                  <a:schemeClr val="tx2"/>
                </a:solidFill>
              </a:rPr>
              <a:t>Pretraining Tasks:</a:t>
            </a:r>
          </a:p>
          <a:p>
            <a:pPr lvl="1"/>
            <a:r>
              <a:rPr lang="en-AU" sz="2000" b="1" dirty="0">
                <a:solidFill>
                  <a:schemeClr val="tx2"/>
                </a:solidFill>
              </a:rPr>
              <a:t>Large-scale Pretraining </a:t>
            </a:r>
            <a:r>
              <a:rPr lang="en-AU" sz="2000" dirty="0">
                <a:solidFill>
                  <a:schemeClr val="tx2"/>
                </a:solidFill>
              </a:rPr>
              <a:t>(8 million of web pages)</a:t>
            </a:r>
          </a:p>
          <a:p>
            <a:pPr lvl="1"/>
            <a:r>
              <a:rPr lang="en-AU" sz="2000" b="1" dirty="0">
                <a:solidFill>
                  <a:schemeClr val="tx2"/>
                </a:solidFill>
              </a:rPr>
              <a:t>Zero-shot Learning </a:t>
            </a:r>
            <a:r>
              <a:rPr lang="en-AU" sz="2000" dirty="0">
                <a:solidFill>
                  <a:schemeClr val="tx2"/>
                </a:solidFill>
              </a:rPr>
              <a:t>(not trained specifically)</a:t>
            </a:r>
          </a:p>
          <a:p>
            <a:r>
              <a:rPr lang="en-US" sz="2000" dirty="0">
                <a:solidFill>
                  <a:schemeClr val="tx2"/>
                </a:solidFill>
              </a:rPr>
              <a:t>Very versatile , but lack specificity, ”biased”</a:t>
            </a:r>
          </a:p>
          <a:p>
            <a:r>
              <a:rPr lang="en-US" sz="2000" dirty="0">
                <a:solidFill>
                  <a:schemeClr val="tx2"/>
                </a:solidFill>
                <a:hlinkClick r:id="rId4"/>
              </a:rPr>
              <a:t>https://huggingface.co/openai-community/gpt2</a:t>
            </a:r>
            <a:r>
              <a:rPr lang="en-US" sz="2000" dirty="0">
                <a:solidFill>
                  <a:schemeClr val="tx2"/>
                </a:solidFill>
              </a:rPr>
              <a:t> </a:t>
            </a:r>
          </a:p>
          <a:p>
            <a:endParaRPr lang="en-US" sz="2000" dirty="0">
              <a:solidFill>
                <a:schemeClr val="tx2"/>
              </a:solidFill>
            </a:endParaRPr>
          </a:p>
        </p:txBody>
      </p:sp>
    </p:spTree>
    <p:extLst>
      <p:ext uri="{BB962C8B-B14F-4D97-AF65-F5344CB8AC3E}">
        <p14:creationId xmlns:p14="http://schemas.microsoft.com/office/powerpoint/2010/main" val="8811423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22CBB8-FC0E-12F2-D206-F3C21495FA97}"/>
              </a:ext>
            </a:extLst>
          </p:cNvPr>
          <p:cNvSpPr>
            <a:spLocks noGrp="1"/>
          </p:cNvSpPr>
          <p:nvPr>
            <p:ph type="title"/>
          </p:nvPr>
        </p:nvSpPr>
        <p:spPr>
          <a:xfrm>
            <a:off x="838200" y="365125"/>
            <a:ext cx="10515600" cy="1325563"/>
          </a:xfrm>
        </p:spPr>
        <p:txBody>
          <a:bodyPr>
            <a:normAutofit/>
          </a:bodyPr>
          <a:lstStyle/>
          <a:p>
            <a:r>
              <a:rPr lang="en-AU" sz="5400" b="1"/>
              <a:t>T5</a:t>
            </a:r>
            <a:endParaRPr lang="en-US"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16587DF-86F3-214F-E901-42C57E70748B}"/>
              </a:ext>
            </a:extLst>
          </p:cNvPr>
          <p:cNvSpPr>
            <a:spLocks noGrp="1"/>
          </p:cNvSpPr>
          <p:nvPr>
            <p:ph idx="1"/>
          </p:nvPr>
        </p:nvSpPr>
        <p:spPr>
          <a:xfrm>
            <a:off x="838200" y="1929384"/>
            <a:ext cx="10515600" cy="4251960"/>
          </a:xfrm>
        </p:spPr>
        <p:txBody>
          <a:bodyPr>
            <a:normAutofit/>
          </a:bodyPr>
          <a:lstStyle/>
          <a:p>
            <a:r>
              <a:rPr lang="en-AU" sz="2200" b="1" dirty="0"/>
              <a:t>Text-To-Text Transfer Transformer  (encoder-decoder)</a:t>
            </a:r>
          </a:p>
          <a:p>
            <a:r>
              <a:rPr lang="en-AU" sz="2200" b="1" dirty="0"/>
              <a:t>Use Case:</a:t>
            </a:r>
            <a:r>
              <a:rPr lang="en-AU" sz="2200" dirty="0"/>
              <a:t> Text generation, summarization, translation, and more.</a:t>
            </a:r>
          </a:p>
          <a:p>
            <a:r>
              <a:rPr lang="en-AU" sz="2200" b="1" dirty="0"/>
              <a:t>Text-to-Text Framework: </a:t>
            </a:r>
            <a:r>
              <a:rPr lang="en-AU" sz="2200" dirty="0"/>
              <a:t>input and output are always text strings, regardless of the specific task</a:t>
            </a:r>
          </a:p>
          <a:p>
            <a:r>
              <a:rPr lang="en-AU" sz="2200" b="1" dirty="0"/>
              <a:t>Pretraining</a:t>
            </a:r>
          </a:p>
          <a:p>
            <a:pPr lvl="1"/>
            <a:r>
              <a:rPr lang="en-AU" sz="2200" b="1" dirty="0"/>
              <a:t>Massive Pretraining Corpus:</a:t>
            </a:r>
            <a:r>
              <a:rPr lang="en-AU" sz="2200" dirty="0"/>
              <a:t> pretrained on the C4 dataset (Colossal Clean Crawled Corpus), which contains hundreds of gigabytes of cleaned text data from the web</a:t>
            </a:r>
          </a:p>
          <a:p>
            <a:pPr lvl="1"/>
            <a:r>
              <a:rPr lang="en-AU" sz="2200" b="1" dirty="0"/>
              <a:t>Self-Supervised Learning: </a:t>
            </a:r>
            <a:r>
              <a:rPr lang="en-AU" sz="2200" dirty="0"/>
              <a:t>"span corruption," where a portion of the input text is masked out, and T5 is tasked with generating the missing spans of text</a:t>
            </a:r>
          </a:p>
          <a:p>
            <a:r>
              <a:rPr lang="en-AU" sz="2200" b="1" dirty="0"/>
              <a:t>Resource-Intensive</a:t>
            </a:r>
          </a:p>
          <a:p>
            <a:r>
              <a:rPr lang="en-US" sz="2200" dirty="0">
                <a:hlinkClick r:id="rId3"/>
              </a:rPr>
              <a:t>https://huggingface.co/docs/transformers/en/model_doc/t5</a:t>
            </a:r>
            <a:r>
              <a:rPr lang="en-US" sz="2200" dirty="0"/>
              <a:t> </a:t>
            </a:r>
          </a:p>
        </p:txBody>
      </p:sp>
    </p:spTree>
    <p:extLst>
      <p:ext uri="{BB962C8B-B14F-4D97-AF65-F5344CB8AC3E}">
        <p14:creationId xmlns:p14="http://schemas.microsoft.com/office/powerpoint/2010/main" val="2251318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BE56FB-6E9E-ED7B-512F-0B0EB13AB65C}"/>
              </a:ext>
            </a:extLst>
          </p:cNvPr>
          <p:cNvSpPr>
            <a:spLocks noGrp="1"/>
          </p:cNvSpPr>
          <p:nvPr>
            <p:ph type="title"/>
          </p:nvPr>
        </p:nvSpPr>
        <p:spPr>
          <a:xfrm>
            <a:off x="838200" y="365125"/>
            <a:ext cx="10515600" cy="1325563"/>
          </a:xfrm>
        </p:spPr>
        <p:txBody>
          <a:bodyPr>
            <a:normAutofit/>
          </a:bodyPr>
          <a:lstStyle/>
          <a:p>
            <a:r>
              <a:rPr lang="en-AU" sz="5400" b="1"/>
              <a:t>Bart</a:t>
            </a:r>
            <a:endParaRPr lang="en-US" sz="5400"/>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AB134B4-D3DF-198F-1970-58FCF3B6E15F}"/>
              </a:ext>
            </a:extLst>
          </p:cNvPr>
          <p:cNvSpPr>
            <a:spLocks noGrp="1"/>
          </p:cNvSpPr>
          <p:nvPr>
            <p:ph idx="1"/>
          </p:nvPr>
        </p:nvSpPr>
        <p:spPr>
          <a:xfrm>
            <a:off x="838200" y="1929384"/>
            <a:ext cx="10515600" cy="4251960"/>
          </a:xfrm>
        </p:spPr>
        <p:txBody>
          <a:bodyPr>
            <a:normAutofit/>
          </a:bodyPr>
          <a:lstStyle/>
          <a:p>
            <a:pPr>
              <a:buFont typeface="Arial" panose="020B0604020202020204" pitchFamily="34" charset="0"/>
              <a:buChar char="•"/>
            </a:pPr>
            <a:r>
              <a:rPr lang="en-AU" sz="2200" dirty="0"/>
              <a:t>Encoder-decoder structure combining BERT-like bidirectional encoding and GPT-like autoregressive decoding.</a:t>
            </a:r>
            <a:endParaRPr lang="en-AU" sz="2200" b="1" dirty="0"/>
          </a:p>
          <a:p>
            <a:pPr>
              <a:buFont typeface="Arial" panose="020B0604020202020204" pitchFamily="34" charset="0"/>
              <a:buChar char="•"/>
            </a:pPr>
            <a:r>
              <a:rPr lang="en-AU" sz="2200" b="1" dirty="0"/>
              <a:t>Use Case:</a:t>
            </a:r>
            <a:r>
              <a:rPr lang="en-AU" sz="2200" dirty="0"/>
              <a:t> Text summarization, translation, and generation.</a:t>
            </a:r>
          </a:p>
          <a:p>
            <a:r>
              <a:rPr lang="en-AU" sz="2200" b="1" dirty="0"/>
              <a:t>Pretraining Task:</a:t>
            </a:r>
            <a:endParaRPr lang="en-US" sz="2200" b="1" dirty="0"/>
          </a:p>
          <a:p>
            <a:pPr lvl="1"/>
            <a:r>
              <a:rPr lang="en-AU" sz="2200" dirty="0"/>
              <a:t>"corruption techniques”=  the input is modified or "corrupted"  and the model is tasked with reconstructing or "denoising" the original, uncorrupted text. </a:t>
            </a:r>
          </a:p>
          <a:p>
            <a:pPr lvl="1"/>
            <a:r>
              <a:rPr lang="en-AU" sz="2200" dirty="0"/>
              <a:t>the model learns to generate coherent text even when the input is incomplete or noisy</a:t>
            </a:r>
          </a:p>
          <a:p>
            <a:r>
              <a:rPr lang="en-US" sz="2200" dirty="0">
                <a:hlinkClick r:id="rId2"/>
              </a:rPr>
              <a:t>https://huggingface.co/docs/transformers/en/model_doc/bart</a:t>
            </a:r>
            <a:r>
              <a:rPr lang="en-AU" sz="2200" dirty="0"/>
              <a:t> </a:t>
            </a:r>
            <a:endParaRPr lang="en-US" sz="2200" dirty="0"/>
          </a:p>
        </p:txBody>
      </p:sp>
    </p:spTree>
    <p:extLst>
      <p:ext uri="{BB962C8B-B14F-4D97-AF65-F5344CB8AC3E}">
        <p14:creationId xmlns:p14="http://schemas.microsoft.com/office/powerpoint/2010/main" val="2233293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9A38EBA-6E97-44A4-B4B8-D9FB5D33F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8973DF-B07F-80FA-A250-B6C9D9A1BF04}"/>
              </a:ext>
            </a:extLst>
          </p:cNvPr>
          <p:cNvSpPr>
            <a:spLocks noGrp="1"/>
          </p:cNvSpPr>
          <p:nvPr>
            <p:ph type="title"/>
          </p:nvPr>
        </p:nvSpPr>
        <p:spPr>
          <a:xfrm>
            <a:off x="411480" y="991443"/>
            <a:ext cx="4502858" cy="1087819"/>
          </a:xfrm>
        </p:spPr>
        <p:txBody>
          <a:bodyPr anchor="b">
            <a:normAutofit/>
          </a:bodyPr>
          <a:lstStyle/>
          <a:p>
            <a:r>
              <a:rPr lang="en-AU" sz="3400" b="1" dirty="0" err="1"/>
              <a:t>Longformer</a:t>
            </a:r>
            <a:endParaRPr lang="en-US" sz="3400" dirty="0"/>
          </a:p>
        </p:txBody>
      </p:sp>
      <p:sp>
        <p:nvSpPr>
          <p:cNvPr id="11" name="!!accent">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4805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3BE4171F-191C-7889-5C55-9D81F8EBE617}"/>
              </a:ext>
            </a:extLst>
          </p:cNvPr>
          <p:cNvSpPr>
            <a:spLocks noGrp="1"/>
          </p:cNvSpPr>
          <p:nvPr>
            <p:ph idx="1"/>
          </p:nvPr>
        </p:nvSpPr>
        <p:spPr>
          <a:xfrm>
            <a:off x="411478" y="2407253"/>
            <a:ext cx="7277663" cy="3647616"/>
          </a:xfrm>
        </p:spPr>
        <p:txBody>
          <a:bodyPr>
            <a:noAutofit/>
          </a:bodyPr>
          <a:lstStyle/>
          <a:p>
            <a:r>
              <a:rPr lang="en-AU" sz="1900" b="1" dirty="0"/>
              <a:t>Purpose:</a:t>
            </a:r>
            <a:r>
              <a:rPr lang="en-AU" sz="1900" dirty="0"/>
              <a:t> Designed for efficiently processing long documents, overcoming the limitations of traditional transformers.</a:t>
            </a:r>
          </a:p>
          <a:p>
            <a:r>
              <a:rPr lang="en-AU" sz="1900" b="1" dirty="0"/>
              <a:t>Use Cases:</a:t>
            </a:r>
            <a:r>
              <a:rPr lang="en-AU" sz="1900" dirty="0"/>
              <a:t> d</a:t>
            </a:r>
            <a:r>
              <a:rPr lang="en-AU" sz="1900" b="1" dirty="0"/>
              <a:t>ocument classification, summarization, question answering</a:t>
            </a:r>
            <a:endParaRPr lang="en-AU" sz="1900" dirty="0"/>
          </a:p>
          <a:p>
            <a:r>
              <a:rPr lang="en-AU" sz="1900" b="1" dirty="0"/>
              <a:t>Key Features:</a:t>
            </a:r>
            <a:endParaRPr lang="en-AU" sz="1900" dirty="0"/>
          </a:p>
          <a:p>
            <a:pPr>
              <a:buFont typeface="Arial" panose="020B0604020202020204" pitchFamily="34" charset="0"/>
              <a:buChar char="•"/>
            </a:pPr>
            <a:r>
              <a:rPr lang="en-AU" sz="1900" b="1" dirty="0"/>
              <a:t>Sliding Window Attention:</a:t>
            </a:r>
            <a:r>
              <a:rPr lang="en-AU" sz="1900" dirty="0"/>
              <a:t> handle sequences with thousands of tokens.</a:t>
            </a:r>
          </a:p>
          <a:p>
            <a:pPr>
              <a:buFont typeface="Arial" panose="020B0604020202020204" pitchFamily="34" charset="0"/>
              <a:buChar char="•"/>
            </a:pPr>
            <a:r>
              <a:rPr lang="en-AU" sz="1900" b="1" dirty="0"/>
              <a:t>Global Attention:</a:t>
            </a:r>
            <a:r>
              <a:rPr lang="en-AU" sz="1900" dirty="0"/>
              <a:t> Enables selective focus on important tokens across the entire document.</a:t>
            </a:r>
          </a:p>
          <a:p>
            <a:r>
              <a:rPr lang="en-AU" sz="1900" b="1" dirty="0"/>
              <a:t>Scalability:</a:t>
            </a:r>
            <a:r>
              <a:rPr lang="en-AU" sz="1900" dirty="0"/>
              <a:t> Handles sequences up to 4096 tokens or more, making it suitable for large-scale text analysis.</a:t>
            </a:r>
          </a:p>
          <a:p>
            <a:r>
              <a:rPr lang="en-US" sz="1900" dirty="0">
                <a:hlinkClick r:id="rId3"/>
              </a:rPr>
              <a:t>https://huggingface.co/docs/transformers/en/model_doc/longformer</a:t>
            </a:r>
            <a:r>
              <a:rPr lang="en-US" sz="1900" dirty="0"/>
              <a:t> </a:t>
            </a:r>
          </a:p>
        </p:txBody>
      </p:sp>
      <p:pic>
        <p:nvPicPr>
          <p:cNvPr id="5" name="Picture 4" descr="Different coloured organisers">
            <a:extLst>
              <a:ext uri="{FF2B5EF4-FFF2-40B4-BE49-F238E27FC236}">
                <a16:creationId xmlns:a16="http://schemas.microsoft.com/office/drawing/2014/main" id="{09857D03-37A2-DB2A-C583-F40A2841D9CB}"/>
              </a:ext>
            </a:extLst>
          </p:cNvPr>
          <p:cNvPicPr>
            <a:picLocks noChangeAspect="1"/>
          </p:cNvPicPr>
          <p:nvPr/>
        </p:nvPicPr>
        <p:blipFill rotWithShape="1">
          <a:blip r:embed="rId4" cstate="hqprint">
            <a:extLst>
              <a:ext uri="{28A0092B-C50C-407E-A947-70E740481C1C}">
                <a14:useLocalDpi xmlns:a14="http://schemas.microsoft.com/office/drawing/2010/main"/>
              </a:ext>
            </a:extLst>
          </a:blip>
          <a:srcRect/>
          <a:stretch/>
        </p:blipFill>
        <p:spPr>
          <a:xfrm>
            <a:off x="7689142" y="-2"/>
            <a:ext cx="4502858" cy="6858001"/>
          </a:xfrm>
          <a:prstGeom prst="rect">
            <a:avLst/>
          </a:prstGeom>
        </p:spPr>
      </p:pic>
    </p:spTree>
    <p:extLst>
      <p:ext uri="{BB962C8B-B14F-4D97-AF65-F5344CB8AC3E}">
        <p14:creationId xmlns:p14="http://schemas.microsoft.com/office/powerpoint/2010/main" val="7823323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9A38EBA-6E97-44A4-B4B8-D9FB5D33FD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9E28FF-8BEC-FE5D-93D0-8BA331802EB2}"/>
              </a:ext>
            </a:extLst>
          </p:cNvPr>
          <p:cNvSpPr>
            <a:spLocks noGrp="1"/>
          </p:cNvSpPr>
          <p:nvPr>
            <p:ph type="title"/>
          </p:nvPr>
        </p:nvSpPr>
        <p:spPr>
          <a:xfrm>
            <a:off x="411480" y="991443"/>
            <a:ext cx="4502858" cy="1087819"/>
          </a:xfrm>
        </p:spPr>
        <p:txBody>
          <a:bodyPr vert="horz" lIns="91440" tIns="45720" rIns="91440" bIns="45720" rtlCol="0" anchor="b">
            <a:normAutofit/>
          </a:bodyPr>
          <a:lstStyle/>
          <a:p>
            <a:r>
              <a:rPr lang="en-US" sz="3400"/>
              <a:t>Let’s practice!</a:t>
            </a:r>
          </a:p>
        </p:txBody>
      </p:sp>
      <p:sp>
        <p:nvSpPr>
          <p:cNvPr id="12" name="!!accent">
            <a:extLst>
              <a:ext uri="{FF2B5EF4-FFF2-40B4-BE49-F238E27FC236}">
                <a16:creationId xmlns:a16="http://schemas.microsoft.com/office/drawing/2014/main" id="{33AE4636-AEEC-45D6-84D4-7AC2DA48EC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8D9CE0F4-2EB2-4F1F-8AAC-DB3571D9FE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5541"/>
            <a:ext cx="44805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5" name="Content Placeholder 4" descr="A toolbox on a keyboard&#10;&#10;Description automatically generated">
            <a:extLst>
              <a:ext uri="{FF2B5EF4-FFF2-40B4-BE49-F238E27FC236}">
                <a16:creationId xmlns:a16="http://schemas.microsoft.com/office/drawing/2014/main" id="{C1AB3487-AB7A-C1EC-AB64-6D50089DED03}"/>
              </a:ext>
            </a:extLst>
          </p:cNvPr>
          <p:cNvPicPr>
            <a:picLocks noGrp="1" noChangeAspect="1"/>
          </p:cNvPicPr>
          <p:nvPr>
            <p:ph idx="4294967295"/>
          </p:nvPr>
        </p:nvPicPr>
        <p:blipFill>
          <a:blip r:embed="rId2" cstate="hqprint">
            <a:extLst>
              <a:ext uri="{28A0092B-C50C-407E-A947-70E740481C1C}">
                <a14:useLocalDpi xmlns:a14="http://schemas.microsoft.com/office/drawing/2010/main"/>
              </a:ext>
            </a:extLst>
          </a:blip>
          <a:srcRect/>
          <a:stretch/>
        </p:blipFill>
        <p:spPr>
          <a:xfrm>
            <a:off x="5385816" y="-2"/>
            <a:ext cx="6806184" cy="6858001"/>
          </a:xfrm>
          <a:prstGeom prst="rect">
            <a:avLst/>
          </a:prstGeom>
        </p:spPr>
      </p:pic>
    </p:spTree>
    <p:extLst>
      <p:ext uri="{BB962C8B-B14F-4D97-AF65-F5344CB8AC3E}">
        <p14:creationId xmlns:p14="http://schemas.microsoft.com/office/powerpoint/2010/main" val="5683670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C3D177-0174-2F40-D52F-36053B652A46}"/>
              </a:ext>
            </a:extLst>
          </p:cNvPr>
          <p:cNvSpPr>
            <a:spLocks noGrp="1"/>
          </p:cNvSpPr>
          <p:nvPr>
            <p:ph type="title"/>
          </p:nvPr>
        </p:nvSpPr>
        <p:spPr>
          <a:xfrm>
            <a:off x="640080" y="325369"/>
            <a:ext cx="4368602" cy="1956841"/>
          </a:xfrm>
        </p:spPr>
        <p:txBody>
          <a:bodyPr anchor="b">
            <a:normAutofit/>
          </a:bodyPr>
          <a:lstStyle/>
          <a:p>
            <a:r>
              <a:rPr lang="en-US" sz="5400"/>
              <a:t>What we will cover</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B042EB9-39E2-AAA1-95D0-752DD0172066}"/>
              </a:ext>
            </a:extLst>
          </p:cNvPr>
          <p:cNvSpPr>
            <a:spLocks noGrp="1"/>
          </p:cNvSpPr>
          <p:nvPr>
            <p:ph idx="1"/>
          </p:nvPr>
        </p:nvSpPr>
        <p:spPr>
          <a:xfrm>
            <a:off x="640080" y="2872899"/>
            <a:ext cx="4243589" cy="3320668"/>
          </a:xfrm>
        </p:spPr>
        <p:txBody>
          <a:bodyPr>
            <a:normAutofit/>
          </a:bodyPr>
          <a:lstStyle/>
          <a:p>
            <a:r>
              <a:rPr lang="en-US" sz="2200" dirty="0"/>
              <a:t>Data preprocessing</a:t>
            </a:r>
          </a:p>
          <a:p>
            <a:r>
              <a:rPr lang="en-US" sz="2200" dirty="0"/>
              <a:t>Encoding </a:t>
            </a:r>
          </a:p>
          <a:p>
            <a:r>
              <a:rPr lang="en-US" sz="2200" dirty="0"/>
              <a:t>Tokenization</a:t>
            </a:r>
          </a:p>
          <a:p>
            <a:r>
              <a:rPr lang="en-US" sz="2200" dirty="0"/>
              <a:t>Models</a:t>
            </a:r>
          </a:p>
          <a:p>
            <a:pPr marL="0" indent="0">
              <a:buNone/>
            </a:pPr>
            <a:endParaRPr lang="en-US" sz="2200" dirty="0"/>
          </a:p>
        </p:txBody>
      </p:sp>
      <p:pic>
        <p:nvPicPr>
          <p:cNvPr id="5" name="Picture 4" descr="A group of bolts and screws&#10;&#10;Description automatically generated">
            <a:extLst>
              <a:ext uri="{FF2B5EF4-FFF2-40B4-BE49-F238E27FC236}">
                <a16:creationId xmlns:a16="http://schemas.microsoft.com/office/drawing/2014/main" id="{47717B73-47E0-F11B-70E5-F6F54B066F87}"/>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97689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23849C-1138-02F4-ACC9-74E66455F6D5}"/>
              </a:ext>
            </a:extLst>
          </p:cNvPr>
          <p:cNvSpPr>
            <a:spLocks noGrp="1"/>
          </p:cNvSpPr>
          <p:nvPr>
            <p:ph type="title"/>
          </p:nvPr>
        </p:nvSpPr>
        <p:spPr>
          <a:xfrm>
            <a:off x="572493" y="238539"/>
            <a:ext cx="11018520" cy="1434415"/>
          </a:xfrm>
        </p:spPr>
        <p:txBody>
          <a:bodyPr anchor="b">
            <a:normAutofit/>
          </a:bodyPr>
          <a:lstStyle/>
          <a:p>
            <a:r>
              <a:rPr lang="en-AU" sz="5400" b="1" i="0">
                <a:effectLst/>
                <a:latin typeface="Source Sans Pro" panose="020B0503030403020204" pitchFamily="34" charset="0"/>
              </a:rPr>
              <a:t>Encoding</a:t>
            </a:r>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FF3B8C2-7EAC-CD90-7E23-2711BB1FD826}"/>
              </a:ext>
            </a:extLst>
          </p:cNvPr>
          <p:cNvSpPr>
            <a:spLocks noGrp="1"/>
          </p:cNvSpPr>
          <p:nvPr>
            <p:ph idx="1"/>
          </p:nvPr>
        </p:nvSpPr>
        <p:spPr>
          <a:xfrm>
            <a:off x="572493" y="2071316"/>
            <a:ext cx="6713552" cy="4119172"/>
          </a:xfrm>
        </p:spPr>
        <p:txBody>
          <a:bodyPr anchor="t">
            <a:normAutofit/>
          </a:bodyPr>
          <a:lstStyle/>
          <a:p>
            <a:r>
              <a:rPr lang="en-AU" sz="2200" b="0" i="0" dirty="0">
                <a:effectLst/>
                <a:latin typeface="Source Sans Pro" panose="020B0503030403020204" pitchFamily="34" charset="0"/>
              </a:rPr>
              <a:t>Translating text to numbers</a:t>
            </a:r>
          </a:p>
          <a:p>
            <a:pPr marL="0" indent="0">
              <a:buNone/>
            </a:pPr>
            <a:r>
              <a:rPr lang="en-US" sz="2200" dirty="0">
                <a:solidFill>
                  <a:schemeClr val="accent1">
                    <a:lumMod val="60000"/>
                    <a:lumOff val="40000"/>
                  </a:schemeClr>
                </a:solidFill>
              </a:rPr>
              <a:t>Steps:</a:t>
            </a:r>
          </a:p>
          <a:p>
            <a:r>
              <a:rPr lang="en-US" sz="2200" dirty="0"/>
              <a:t> Tokenization</a:t>
            </a:r>
          </a:p>
          <a:p>
            <a:r>
              <a:rPr lang="en-US" sz="2200" dirty="0"/>
              <a:t>Conversion of tokens to input IDs</a:t>
            </a:r>
          </a:p>
          <a:p>
            <a:endParaRPr lang="en-US" sz="2200" dirty="0"/>
          </a:p>
        </p:txBody>
      </p:sp>
      <p:pic>
        <p:nvPicPr>
          <p:cNvPr id="5" name="Picture 4" descr="A close-up of numbers&#10;&#10;Description automatically generated">
            <a:extLst>
              <a:ext uri="{FF2B5EF4-FFF2-40B4-BE49-F238E27FC236}">
                <a16:creationId xmlns:a16="http://schemas.microsoft.com/office/drawing/2014/main" id="{E8AC1F5E-5DB5-78AA-06C7-57D1FF82640F}"/>
              </a:ext>
            </a:extLst>
          </p:cNvPr>
          <p:cNvPicPr>
            <a:picLocks noChangeAspect="1"/>
          </p:cNvPicPr>
          <p:nvPr/>
        </p:nvPicPr>
        <p:blipFill>
          <a:blip r:embed="rId2" cstate="hqprint">
            <a:extLst>
              <a:ext uri="{28A0092B-C50C-407E-A947-70E740481C1C}">
                <a14:useLocalDpi xmlns:a14="http://schemas.microsoft.com/office/drawing/2010/main"/>
              </a:ext>
            </a:extLst>
          </a:blip>
          <a:srcRect b="-2"/>
          <a:stretch/>
        </p:blipFill>
        <p:spPr>
          <a:xfrm>
            <a:off x="7675658" y="2093976"/>
            <a:ext cx="3941064" cy="4096512"/>
          </a:xfrm>
          <a:prstGeom prst="rect">
            <a:avLst/>
          </a:prstGeom>
        </p:spPr>
      </p:pic>
    </p:spTree>
    <p:extLst>
      <p:ext uri="{BB962C8B-B14F-4D97-AF65-F5344CB8AC3E}">
        <p14:creationId xmlns:p14="http://schemas.microsoft.com/office/powerpoint/2010/main" val="32759138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ABA4751-DF27-AD07-DC00-ADFB9530DB91}"/>
              </a:ext>
            </a:extLst>
          </p:cNvPr>
          <p:cNvSpPr>
            <a:spLocks noGrp="1"/>
          </p:cNvSpPr>
          <p:nvPr>
            <p:ph type="title"/>
          </p:nvPr>
        </p:nvSpPr>
        <p:spPr>
          <a:xfrm>
            <a:off x="572493" y="238539"/>
            <a:ext cx="11018520" cy="1434415"/>
          </a:xfrm>
        </p:spPr>
        <p:txBody>
          <a:bodyPr anchor="b">
            <a:normAutofit/>
          </a:bodyPr>
          <a:lstStyle/>
          <a:p>
            <a:r>
              <a:rPr lang="en-AU" sz="5400" b="1"/>
              <a:t>Tokenization</a:t>
            </a:r>
            <a:endParaRPr lang="en-AU" sz="5400"/>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8D76DFB-5422-A533-1277-543C3CB0693B}"/>
              </a:ext>
            </a:extLst>
          </p:cNvPr>
          <p:cNvSpPr>
            <a:spLocks noGrp="1"/>
          </p:cNvSpPr>
          <p:nvPr>
            <p:ph idx="1"/>
          </p:nvPr>
        </p:nvSpPr>
        <p:spPr>
          <a:xfrm>
            <a:off x="572493" y="2071316"/>
            <a:ext cx="6713552" cy="4119172"/>
          </a:xfrm>
        </p:spPr>
        <p:txBody>
          <a:bodyPr anchor="t">
            <a:normAutofit/>
          </a:bodyPr>
          <a:lstStyle/>
          <a:p>
            <a:pPr marL="0" indent="0">
              <a:buNone/>
            </a:pPr>
            <a:r>
              <a:rPr lang="en-AU" sz="2200" b="1" dirty="0"/>
              <a:t>Problem: Models work with numbers, but input is a text</a:t>
            </a:r>
          </a:p>
          <a:p>
            <a:r>
              <a:rPr lang="en-US" sz="2200" dirty="0"/>
              <a:t>Tokenizers: </a:t>
            </a:r>
            <a:r>
              <a:rPr lang="en-AU" sz="2200" b="0" i="0" dirty="0">
                <a:effectLst/>
                <a:latin typeface="Source Sans Pro" panose="020B0503030403020204" pitchFamily="34" charset="0"/>
              </a:rPr>
              <a:t>translate text into data that can be processed by the model</a:t>
            </a:r>
          </a:p>
          <a:p>
            <a:pPr lvl="1"/>
            <a:r>
              <a:rPr lang="en-AU" sz="2200" b="0" i="0" dirty="0">
                <a:effectLst/>
                <a:latin typeface="Source Sans Pro" panose="020B0503030403020204" pitchFamily="34" charset="0"/>
              </a:rPr>
              <a:t>convert our text inputs to numerical data</a:t>
            </a:r>
          </a:p>
          <a:p>
            <a:pPr marL="0" indent="0">
              <a:buNone/>
            </a:pPr>
            <a:r>
              <a:rPr lang="en-AU" sz="2200" b="1" dirty="0"/>
              <a:t>Tokenization</a:t>
            </a:r>
          </a:p>
          <a:p>
            <a:pPr>
              <a:buFont typeface="Arial" panose="020B0604020202020204" pitchFamily="34" charset="0"/>
              <a:buChar char="•"/>
            </a:pPr>
            <a:r>
              <a:rPr lang="en-AU" sz="2200" b="1" dirty="0"/>
              <a:t>Splitting Text:</a:t>
            </a:r>
            <a:r>
              <a:rPr lang="en-AU" sz="2200" dirty="0"/>
              <a:t> into tokens. </a:t>
            </a:r>
          </a:p>
          <a:p>
            <a:pPr marL="0" indent="0">
              <a:buNone/>
            </a:pPr>
            <a:r>
              <a:rPr lang="en-AU" sz="2200" dirty="0">
                <a:solidFill>
                  <a:schemeClr val="accent1">
                    <a:lumMod val="60000"/>
                    <a:lumOff val="40000"/>
                  </a:schemeClr>
                </a:solidFill>
              </a:rPr>
              <a:t>"Hello, world!" &gt; ["Hello", ",", "world", "!"]</a:t>
            </a:r>
          </a:p>
          <a:p>
            <a:pPr>
              <a:buFont typeface="Arial" panose="020B0604020202020204" pitchFamily="34" charset="0"/>
              <a:buChar char="•"/>
            </a:pPr>
            <a:r>
              <a:rPr lang="en-AU" sz="2200" b="1" dirty="0" err="1"/>
              <a:t>Subword</a:t>
            </a:r>
            <a:r>
              <a:rPr lang="en-AU" sz="2200" b="1" dirty="0"/>
              <a:t> Tokenization:</a:t>
            </a:r>
            <a:r>
              <a:rPr lang="en-AU" sz="2200" dirty="0"/>
              <a:t>  words are split into smaller units. </a:t>
            </a:r>
          </a:p>
          <a:p>
            <a:pPr marL="0" indent="0">
              <a:buNone/>
            </a:pPr>
            <a:r>
              <a:rPr lang="en-AU" sz="2200" dirty="0">
                <a:solidFill>
                  <a:schemeClr val="accent1">
                    <a:lumMod val="60000"/>
                    <a:lumOff val="40000"/>
                  </a:schemeClr>
                </a:solidFill>
              </a:rPr>
              <a:t>"unhappiness" &gt; ["un", "##happiness"]</a:t>
            </a:r>
          </a:p>
        </p:txBody>
      </p:sp>
      <p:pic>
        <p:nvPicPr>
          <p:cNvPr id="4" name="Picture 3">
            <a:extLst>
              <a:ext uri="{FF2B5EF4-FFF2-40B4-BE49-F238E27FC236}">
                <a16:creationId xmlns:a16="http://schemas.microsoft.com/office/drawing/2014/main" id="{9BCB1310-76BF-48D4-15E5-4F153EC5FB2A}"/>
              </a:ext>
            </a:extLst>
          </p:cNvPr>
          <p:cNvPicPr>
            <a:picLocks noChangeAspect="1"/>
          </p:cNvPicPr>
          <p:nvPr/>
        </p:nvPicPr>
        <p:blipFill>
          <a:blip r:embed="rId2" cstate="hqprint">
            <a:extLst>
              <a:ext uri="{28A0092B-C50C-407E-A947-70E740481C1C}">
                <a14:useLocalDpi xmlns:a14="http://schemas.microsoft.com/office/drawing/2010/main"/>
              </a:ext>
            </a:extLst>
          </a:blip>
          <a:srcRect r="-4"/>
          <a:stretch/>
        </p:blipFill>
        <p:spPr>
          <a:xfrm>
            <a:off x="7675658" y="2093976"/>
            <a:ext cx="3941064" cy="4096512"/>
          </a:xfrm>
          <a:prstGeom prst="rect">
            <a:avLst/>
          </a:prstGeom>
        </p:spPr>
      </p:pic>
    </p:spTree>
    <p:extLst>
      <p:ext uri="{BB962C8B-B14F-4D97-AF65-F5344CB8AC3E}">
        <p14:creationId xmlns:p14="http://schemas.microsoft.com/office/powerpoint/2010/main" val="43682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3797FA-ECAB-B98D-0050-D7312F7162EF}"/>
              </a:ext>
            </a:extLst>
          </p:cNvPr>
          <p:cNvSpPr>
            <a:spLocks noGrp="1"/>
          </p:cNvSpPr>
          <p:nvPr>
            <p:ph type="title"/>
          </p:nvPr>
        </p:nvSpPr>
        <p:spPr>
          <a:xfrm>
            <a:off x="572493" y="238539"/>
            <a:ext cx="11018520" cy="1434415"/>
          </a:xfrm>
        </p:spPr>
        <p:txBody>
          <a:bodyPr anchor="b">
            <a:normAutofit/>
          </a:bodyPr>
          <a:lstStyle/>
          <a:p>
            <a:r>
              <a:rPr lang="en-AU" sz="5400"/>
              <a:t>Mapping Tokens to IDs</a:t>
            </a:r>
            <a:endParaRPr lang="en-US" sz="5400"/>
          </a:p>
        </p:txBody>
      </p:sp>
      <p:sp>
        <p:nvSpPr>
          <p:cNvPr id="12"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472BC49-0F38-DE6A-B776-626E16003C84}"/>
              </a:ext>
            </a:extLst>
          </p:cNvPr>
          <p:cNvSpPr>
            <a:spLocks noGrp="1"/>
          </p:cNvSpPr>
          <p:nvPr>
            <p:ph idx="1"/>
          </p:nvPr>
        </p:nvSpPr>
        <p:spPr>
          <a:xfrm>
            <a:off x="572493" y="2071316"/>
            <a:ext cx="6713552" cy="4119172"/>
          </a:xfrm>
        </p:spPr>
        <p:txBody>
          <a:bodyPr anchor="t">
            <a:noAutofit/>
          </a:bodyPr>
          <a:lstStyle/>
          <a:p>
            <a:r>
              <a:rPr lang="en-AU" sz="2000" b="1" dirty="0"/>
              <a:t>Vocabulary:</a:t>
            </a:r>
            <a:r>
              <a:rPr lang="en-AU" sz="2000" dirty="0"/>
              <a:t> Each token is mapped to a unique numerical ID based on a pre-defined vocabulary. </a:t>
            </a:r>
          </a:p>
          <a:p>
            <a:r>
              <a:rPr lang="en-AU" sz="2000" dirty="0"/>
              <a:t>Vocabulary = a dictionary of all the tokens the model understands.</a:t>
            </a:r>
          </a:p>
          <a:p>
            <a:pPr marL="0" indent="0">
              <a:buNone/>
            </a:pPr>
            <a:r>
              <a:rPr lang="en-AU" sz="2000" dirty="0"/>
              <a:t>"Hello" &gt; ID 1234, "world" &gt; 5678</a:t>
            </a:r>
          </a:p>
          <a:p>
            <a:pPr>
              <a:buFont typeface="Arial" panose="020B0604020202020204" pitchFamily="34" charset="0"/>
              <a:buChar char="•"/>
            </a:pPr>
            <a:r>
              <a:rPr lang="en-AU" sz="2000" b="1" dirty="0"/>
              <a:t>Special Tokens:</a:t>
            </a:r>
            <a:r>
              <a:rPr lang="en-AU" sz="2000" dirty="0"/>
              <a:t> Tokenizers add special tokens required by the model, such as:</a:t>
            </a:r>
          </a:p>
          <a:p>
            <a:pPr marL="742950" lvl="1" indent="-285750">
              <a:buFont typeface="Arial" panose="020B0604020202020204" pitchFamily="34" charset="0"/>
              <a:buChar char="•"/>
            </a:pPr>
            <a:r>
              <a:rPr lang="en-AU" sz="2000" b="1" dirty="0"/>
              <a:t>[CLS]:</a:t>
            </a:r>
            <a:r>
              <a:rPr lang="en-AU" sz="2000" dirty="0"/>
              <a:t> Marks the beginning of a sentence (used by models like BERT).</a:t>
            </a:r>
          </a:p>
          <a:p>
            <a:pPr marL="742950" lvl="1" indent="-285750">
              <a:buFont typeface="Arial" panose="020B0604020202020204" pitchFamily="34" charset="0"/>
              <a:buChar char="•"/>
            </a:pPr>
            <a:r>
              <a:rPr lang="en-AU" sz="2000" b="1" dirty="0"/>
              <a:t>[SEP]:</a:t>
            </a:r>
            <a:r>
              <a:rPr lang="en-AU" sz="2000" dirty="0"/>
              <a:t> Separates sentences in tasks that involve multiple sentences.</a:t>
            </a:r>
          </a:p>
          <a:p>
            <a:pPr marL="742950" lvl="1" indent="-285750">
              <a:buFont typeface="Arial" panose="020B0604020202020204" pitchFamily="34" charset="0"/>
              <a:buChar char="•"/>
            </a:pPr>
            <a:r>
              <a:rPr lang="en-AU" sz="2000" b="1" dirty="0"/>
              <a:t>[PAD]:</a:t>
            </a:r>
            <a:r>
              <a:rPr lang="en-AU" sz="2000" dirty="0"/>
              <a:t> Used to pad sequences to the same length in a batch.</a:t>
            </a:r>
          </a:p>
          <a:p>
            <a:pPr marL="0" indent="0">
              <a:buNone/>
            </a:pPr>
            <a:endParaRPr lang="en-US" sz="2000" dirty="0"/>
          </a:p>
        </p:txBody>
      </p:sp>
      <p:pic>
        <p:nvPicPr>
          <p:cNvPr id="5" name="Picture 4" descr="Close-up of a dictionary page with a word&#10;&#10;Description automatically generated">
            <a:extLst>
              <a:ext uri="{FF2B5EF4-FFF2-40B4-BE49-F238E27FC236}">
                <a16:creationId xmlns:a16="http://schemas.microsoft.com/office/drawing/2014/main" id="{F87F661B-5FB1-0E27-83D0-D2BC53C3A390}"/>
              </a:ext>
            </a:extLst>
          </p:cNvPr>
          <p:cNvPicPr>
            <a:picLocks noChangeAspect="1"/>
          </p:cNvPicPr>
          <p:nvPr/>
        </p:nvPicPr>
        <p:blipFill>
          <a:blip r:embed="rId2" cstate="hqprint">
            <a:extLst>
              <a:ext uri="{28A0092B-C50C-407E-A947-70E740481C1C}">
                <a14:useLocalDpi xmlns:a14="http://schemas.microsoft.com/office/drawing/2010/main"/>
              </a:ext>
            </a:extLst>
          </a:blip>
          <a:srcRect/>
          <a:stretch/>
        </p:blipFill>
        <p:spPr>
          <a:xfrm>
            <a:off x="7675658" y="2093976"/>
            <a:ext cx="3941064" cy="4096512"/>
          </a:xfrm>
          <a:prstGeom prst="rect">
            <a:avLst/>
          </a:prstGeom>
        </p:spPr>
      </p:pic>
    </p:spTree>
    <p:extLst>
      <p:ext uri="{BB962C8B-B14F-4D97-AF65-F5344CB8AC3E}">
        <p14:creationId xmlns:p14="http://schemas.microsoft.com/office/powerpoint/2010/main" val="12356155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49B9E8A9-352D-4DCB-9485-C777000D4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F605D2-7466-6E49-7DF2-5FC1D8F648C0}"/>
              </a:ext>
            </a:extLst>
          </p:cNvPr>
          <p:cNvSpPr>
            <a:spLocks noGrp="1"/>
          </p:cNvSpPr>
          <p:nvPr>
            <p:ph type="title"/>
          </p:nvPr>
        </p:nvSpPr>
        <p:spPr>
          <a:xfrm>
            <a:off x="612648" y="1078992"/>
            <a:ext cx="6272784" cy="1536192"/>
          </a:xfrm>
        </p:spPr>
        <p:txBody>
          <a:bodyPr anchor="b">
            <a:normAutofit/>
          </a:bodyPr>
          <a:lstStyle/>
          <a:p>
            <a:r>
              <a:rPr lang="en-AU" sz="5200"/>
              <a:t>Handling Different Sequences</a:t>
            </a:r>
            <a:endParaRPr lang="en-US" sz="5200"/>
          </a:p>
        </p:txBody>
      </p:sp>
      <p:sp>
        <p:nvSpPr>
          <p:cNvPr id="12" name="Rectangle 11">
            <a:extLst>
              <a:ext uri="{FF2B5EF4-FFF2-40B4-BE49-F238E27FC236}">
                <a16:creationId xmlns:a16="http://schemas.microsoft.com/office/drawing/2014/main" id="{C2A9B0E5-C2C1-4B85-99A9-117A659D5F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3A8AEACA-9535-4BE8-A91B-8BE82BA54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26E5C72B-4692-F4B5-20F0-4245BBAC2B2F}"/>
              </a:ext>
            </a:extLst>
          </p:cNvPr>
          <p:cNvPicPr>
            <a:picLocks noChangeAspect="1"/>
          </p:cNvPicPr>
          <p:nvPr/>
        </p:nvPicPr>
        <p:blipFill>
          <a:blip r:embed="rId2"/>
          <a:stretch>
            <a:fillRect/>
          </a:stretch>
        </p:blipFill>
        <p:spPr>
          <a:xfrm>
            <a:off x="5852160" y="4884483"/>
            <a:ext cx="6332925" cy="1789050"/>
          </a:xfrm>
          <a:prstGeom prst="rect">
            <a:avLst/>
          </a:prstGeom>
        </p:spPr>
      </p:pic>
      <p:sp>
        <p:nvSpPr>
          <p:cNvPr id="3" name="Content Placeholder 2">
            <a:extLst>
              <a:ext uri="{FF2B5EF4-FFF2-40B4-BE49-F238E27FC236}">
                <a16:creationId xmlns:a16="http://schemas.microsoft.com/office/drawing/2014/main" id="{30E91415-3769-1376-833A-C0D06D0C4261}"/>
              </a:ext>
            </a:extLst>
          </p:cNvPr>
          <p:cNvSpPr>
            <a:spLocks noGrp="1"/>
          </p:cNvSpPr>
          <p:nvPr>
            <p:ph idx="1"/>
          </p:nvPr>
        </p:nvSpPr>
        <p:spPr>
          <a:xfrm>
            <a:off x="429768" y="3197013"/>
            <a:ext cx="5422392" cy="3130634"/>
          </a:xfrm>
        </p:spPr>
        <p:txBody>
          <a:bodyPr>
            <a:normAutofit/>
          </a:bodyPr>
          <a:lstStyle/>
          <a:p>
            <a:pPr marL="0" indent="0">
              <a:buNone/>
            </a:pPr>
            <a:r>
              <a:rPr lang="en-AU" sz="2000" b="1" dirty="0"/>
              <a:t>Problem: </a:t>
            </a:r>
            <a:r>
              <a:rPr lang="en-AU" sz="2000" b="0" i="0" dirty="0">
                <a:effectLst/>
                <a:latin typeface="Source Sans Pro" panose="020B0503030403020204" pitchFamily="34" charset="0"/>
              </a:rPr>
              <a:t>Batched inputs are often different lengths, so they can’t be converted to fixed-size tensors</a:t>
            </a:r>
            <a:endParaRPr lang="en-AU" sz="2000" b="1" dirty="0"/>
          </a:p>
          <a:p>
            <a:r>
              <a:rPr lang="en-AU" sz="2000" b="1" dirty="0"/>
              <a:t>Padding:</a:t>
            </a:r>
            <a:r>
              <a:rPr lang="en-AU" sz="2000" dirty="0"/>
              <a:t> Tokenizers can pad sequences to ensure they are all the same length, which is necessary for batch processing.</a:t>
            </a:r>
          </a:p>
          <a:p>
            <a:r>
              <a:rPr lang="en-AU" sz="2000" b="1" dirty="0"/>
              <a:t>Truncation:</a:t>
            </a:r>
            <a:r>
              <a:rPr lang="en-AU" sz="2000" dirty="0"/>
              <a:t> If a sequence is too long, tokenizers can truncate it to a maximum length, ensuring it fits within the model's input constraints.</a:t>
            </a:r>
            <a:endParaRPr lang="en-US" sz="2000" dirty="0"/>
          </a:p>
        </p:txBody>
      </p:sp>
      <p:pic>
        <p:nvPicPr>
          <p:cNvPr id="4" name="Picture 3">
            <a:extLst>
              <a:ext uri="{FF2B5EF4-FFF2-40B4-BE49-F238E27FC236}">
                <a16:creationId xmlns:a16="http://schemas.microsoft.com/office/drawing/2014/main" id="{E275C0DC-8743-33D0-D8BB-3E27C5BBBFA3}"/>
              </a:ext>
            </a:extLst>
          </p:cNvPr>
          <p:cNvPicPr>
            <a:picLocks noChangeAspect="1"/>
          </p:cNvPicPr>
          <p:nvPr/>
        </p:nvPicPr>
        <p:blipFill>
          <a:blip r:embed="rId3"/>
          <a:stretch>
            <a:fillRect/>
          </a:stretch>
        </p:blipFill>
        <p:spPr>
          <a:xfrm>
            <a:off x="5686804" y="3265153"/>
            <a:ext cx="6498281" cy="1348392"/>
          </a:xfrm>
          <a:prstGeom prst="rect">
            <a:avLst/>
          </a:prstGeom>
        </p:spPr>
      </p:pic>
    </p:spTree>
    <p:extLst>
      <p:ext uri="{BB962C8B-B14F-4D97-AF65-F5344CB8AC3E}">
        <p14:creationId xmlns:p14="http://schemas.microsoft.com/office/powerpoint/2010/main" val="18409734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ile of blue letters&#10;&#10;Description automatically generated">
            <a:extLst>
              <a:ext uri="{FF2B5EF4-FFF2-40B4-BE49-F238E27FC236}">
                <a16:creationId xmlns:a16="http://schemas.microsoft.com/office/drawing/2014/main" id="{C08BE420-67A1-1BB1-3C5D-70AEDF1B7CEE}"/>
              </a:ext>
            </a:extLst>
          </p:cNvPr>
          <p:cNvPicPr>
            <a:picLocks noChangeAspect="1"/>
          </p:cNvPicPr>
          <p:nvPr/>
        </p:nvPicPr>
        <p:blipFill>
          <a:blip r:embed="rId2" cstate="hqprint">
            <a:extLst>
              <a:ext uri="{28A0092B-C50C-407E-A947-70E740481C1C}">
                <a14:useLocalDpi xmlns:a14="http://schemas.microsoft.com/office/drawing/2010/main"/>
              </a:ext>
            </a:extLst>
          </a:blip>
          <a:srcRect/>
          <a:stretch/>
        </p:blipFill>
        <p:spPr>
          <a:xfrm>
            <a:off x="4406900" y="10"/>
            <a:ext cx="7785100" cy="6857990"/>
          </a:xfrm>
          <a:prstGeom prst="rect">
            <a:avLst/>
          </a:prstGeom>
        </p:spPr>
      </p:pic>
      <p:sp>
        <p:nvSpPr>
          <p:cNvPr id="12" name="Rectangle 11">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867E2BF-2968-0FDA-978E-BCF7F0D052F4}"/>
              </a:ext>
            </a:extLst>
          </p:cNvPr>
          <p:cNvSpPr>
            <a:spLocks noGrp="1"/>
          </p:cNvSpPr>
          <p:nvPr>
            <p:ph type="title"/>
          </p:nvPr>
        </p:nvSpPr>
        <p:spPr>
          <a:xfrm>
            <a:off x="371094" y="1161288"/>
            <a:ext cx="3438144" cy="1124712"/>
          </a:xfrm>
        </p:spPr>
        <p:txBody>
          <a:bodyPr anchor="b">
            <a:normAutofit/>
          </a:bodyPr>
          <a:lstStyle/>
          <a:p>
            <a:r>
              <a:rPr lang="en-AU" sz="2800"/>
              <a:t>Converting Back to Text</a:t>
            </a:r>
            <a:endParaRPr lang="en-US" sz="2800"/>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4F1836B0-BD3A-419D-73FE-723C8963209B}"/>
              </a:ext>
            </a:extLst>
          </p:cNvPr>
          <p:cNvSpPr>
            <a:spLocks noGrp="1"/>
          </p:cNvSpPr>
          <p:nvPr>
            <p:ph idx="1"/>
          </p:nvPr>
        </p:nvSpPr>
        <p:spPr>
          <a:xfrm>
            <a:off x="371094" y="2718054"/>
            <a:ext cx="3438906" cy="3207258"/>
          </a:xfrm>
        </p:spPr>
        <p:txBody>
          <a:bodyPr anchor="t">
            <a:normAutofit/>
          </a:bodyPr>
          <a:lstStyle/>
          <a:p>
            <a:r>
              <a:rPr lang="en-AU" sz="2000" b="1" dirty="0"/>
              <a:t>Detokenization:</a:t>
            </a:r>
            <a:r>
              <a:rPr lang="en-AU" sz="2000" dirty="0"/>
              <a:t> </a:t>
            </a:r>
          </a:p>
          <a:p>
            <a:r>
              <a:rPr lang="en-AU" sz="2000" dirty="0"/>
              <a:t>the output tokens can be converted back to human-readable text. This is useful for tasks like text generation or translation.</a:t>
            </a:r>
            <a:endParaRPr lang="en-US" sz="2000" dirty="0"/>
          </a:p>
        </p:txBody>
      </p:sp>
    </p:spTree>
    <p:extLst>
      <p:ext uri="{BB962C8B-B14F-4D97-AF65-F5344CB8AC3E}">
        <p14:creationId xmlns:p14="http://schemas.microsoft.com/office/powerpoint/2010/main" val="3299105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AA2BD-2E3F-4B1D-8127-5744B8115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D5F8AF-9001-77B0-E43F-9239A68D7EB5}"/>
              </a:ext>
            </a:extLst>
          </p:cNvPr>
          <p:cNvSpPr>
            <a:spLocks noGrp="1"/>
          </p:cNvSpPr>
          <p:nvPr>
            <p:ph type="title"/>
          </p:nvPr>
        </p:nvSpPr>
        <p:spPr>
          <a:xfrm>
            <a:off x="411480" y="987552"/>
            <a:ext cx="4485861" cy="1088136"/>
          </a:xfrm>
        </p:spPr>
        <p:txBody>
          <a:bodyPr anchor="b">
            <a:normAutofit/>
          </a:bodyPr>
          <a:lstStyle/>
          <a:p>
            <a:r>
              <a:rPr lang="en-AU" sz="3400" b="1" i="0" dirty="0">
                <a:effectLst/>
                <a:latin typeface="Source Sans Pro" panose="020B0503030403020204" pitchFamily="34" charset="0"/>
              </a:rPr>
              <a:t>Handling multiple sequences</a:t>
            </a:r>
            <a:endParaRPr lang="en-US" sz="3400" dirty="0"/>
          </a:p>
        </p:txBody>
      </p:sp>
      <p:sp>
        <p:nvSpPr>
          <p:cNvPr id="11" name="Rectangle 10">
            <a:extLst>
              <a:ext uri="{FF2B5EF4-FFF2-40B4-BE49-F238E27FC236}">
                <a16:creationId xmlns:a16="http://schemas.microsoft.com/office/drawing/2014/main" id="{4BD02261-2DC8-4AA8-9E16-7751AE8924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9223" y="38793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3D752CF2-2291-40B5-B462-C17B174C10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80" y="2286000"/>
            <a:ext cx="43891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0DC2F651-CFD0-474A-8C5B-A423A9EE69C0}"/>
              </a:ext>
            </a:extLst>
          </p:cNvPr>
          <p:cNvSpPr>
            <a:spLocks noGrp="1"/>
          </p:cNvSpPr>
          <p:nvPr>
            <p:ph idx="1"/>
          </p:nvPr>
        </p:nvSpPr>
        <p:spPr>
          <a:xfrm>
            <a:off x="411479" y="2688336"/>
            <a:ext cx="4498848" cy="3584448"/>
          </a:xfrm>
        </p:spPr>
        <p:txBody>
          <a:bodyPr anchor="t">
            <a:normAutofit/>
          </a:bodyPr>
          <a:lstStyle/>
          <a:p>
            <a:r>
              <a:rPr lang="en-AU" sz="1800" b="0" i="1" dirty="0">
                <a:effectLst/>
                <a:latin typeface="Source Sans Pro" panose="020B0503030403020204" pitchFamily="34" charset="0"/>
              </a:rPr>
              <a:t>Batching</a:t>
            </a:r>
            <a:r>
              <a:rPr lang="en-AU" sz="1800" b="0" i="0" dirty="0">
                <a:effectLst/>
                <a:latin typeface="Source Sans Pro" panose="020B0503030403020204" pitchFamily="34" charset="0"/>
              </a:rPr>
              <a:t> is the act of sending multiple sentences through the model, all at once. </a:t>
            </a:r>
          </a:p>
          <a:p>
            <a:r>
              <a:rPr lang="en-AU" sz="1800" dirty="0">
                <a:latin typeface="Source Sans Pro" panose="020B0503030403020204" pitchFamily="34" charset="0"/>
              </a:rPr>
              <a:t>Multiple inputs are grouped together as a single batch and </a:t>
            </a:r>
            <a:r>
              <a:rPr lang="en-AU" sz="1800" dirty="0"/>
              <a:t>processed in parallel by the model. </a:t>
            </a:r>
          </a:p>
          <a:p>
            <a:r>
              <a:rPr lang="en-AU" sz="1800" dirty="0"/>
              <a:t>GPUs or TPUs are designed to handle parallel computations efficiently. </a:t>
            </a:r>
          </a:p>
          <a:p>
            <a:r>
              <a:rPr lang="en-AU" sz="1800" dirty="0"/>
              <a:t>Why?</a:t>
            </a:r>
          </a:p>
          <a:p>
            <a:pPr lvl="1"/>
            <a:r>
              <a:rPr lang="en-AU" sz="1800" b="1" dirty="0"/>
              <a:t>Efficiency</a:t>
            </a:r>
          </a:p>
          <a:p>
            <a:pPr lvl="1"/>
            <a:r>
              <a:rPr lang="en-AU" sz="1800" b="1" dirty="0"/>
              <a:t>Resource Utilization</a:t>
            </a:r>
          </a:p>
          <a:p>
            <a:pPr lvl="1"/>
            <a:r>
              <a:rPr lang="en-AU" sz="1800" b="1" dirty="0"/>
              <a:t>Consistency</a:t>
            </a:r>
            <a:endParaRPr lang="en-US" sz="1800" dirty="0"/>
          </a:p>
        </p:txBody>
      </p:sp>
      <p:pic>
        <p:nvPicPr>
          <p:cNvPr id="5" name="Picture 4" descr="Top view of cubes connected with black lines">
            <a:extLst>
              <a:ext uri="{FF2B5EF4-FFF2-40B4-BE49-F238E27FC236}">
                <a16:creationId xmlns:a16="http://schemas.microsoft.com/office/drawing/2014/main" id="{906002C7-90AD-1B19-1FDB-8D350906DB31}"/>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5308052" y="10"/>
            <a:ext cx="6883948" cy="6857990"/>
          </a:xfrm>
          <a:custGeom>
            <a:avLst/>
            <a:gdLst/>
            <a:ahLst/>
            <a:cxnLst/>
            <a:rect l="l" t="t" r="r" b="b"/>
            <a:pathLst>
              <a:path w="6883948" h="6858000">
                <a:moveTo>
                  <a:pt x="365648" y="0"/>
                </a:moveTo>
                <a:lnTo>
                  <a:pt x="6883948" y="0"/>
                </a:lnTo>
                <a:lnTo>
                  <a:pt x="6883948" y="6858000"/>
                </a:lnTo>
                <a:lnTo>
                  <a:pt x="365648" y="6858000"/>
                </a:lnTo>
                <a:lnTo>
                  <a:pt x="360213" y="6835050"/>
                </a:lnTo>
                <a:cubicBezTo>
                  <a:pt x="128263" y="5788167"/>
                  <a:pt x="0" y="4637179"/>
                  <a:pt x="0" y="3429001"/>
                </a:cubicBezTo>
                <a:cubicBezTo>
                  <a:pt x="0" y="2220824"/>
                  <a:pt x="128263" y="1069835"/>
                  <a:pt x="360213" y="22952"/>
                </a:cubicBezTo>
                <a:close/>
              </a:path>
            </a:pathLst>
          </a:custGeom>
          <a:effectLst>
            <a:outerShdw blurRad="50800" dist="38100" dir="10800000" algn="r" rotWithShape="0">
              <a:schemeClr val="bg1">
                <a:lumMod val="85000"/>
                <a:alpha val="30000"/>
              </a:schemeClr>
            </a:outerShdw>
          </a:effectLst>
        </p:spPr>
      </p:pic>
    </p:spTree>
    <p:extLst>
      <p:ext uri="{BB962C8B-B14F-4D97-AF65-F5344CB8AC3E}">
        <p14:creationId xmlns:p14="http://schemas.microsoft.com/office/powerpoint/2010/main" val="1217324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ed exclamation mark on a blue surface&#10;&#10;Description automatically generated">
            <a:extLst>
              <a:ext uri="{FF2B5EF4-FFF2-40B4-BE49-F238E27FC236}">
                <a16:creationId xmlns:a16="http://schemas.microsoft.com/office/drawing/2014/main" id="{336BB964-3AF9-9DE4-A2FF-DB430A6D50EB}"/>
              </a:ext>
            </a:extLst>
          </p:cNvPr>
          <p:cNvPicPr>
            <a:picLocks noChangeAspect="1"/>
          </p:cNvPicPr>
          <p:nvPr/>
        </p:nvPicPr>
        <p:blipFill>
          <a:blip r:embed="rId3" cstate="hqprint">
            <a:extLst>
              <a:ext uri="{28A0092B-C50C-407E-A947-70E740481C1C}">
                <a14:useLocalDpi xmlns:a14="http://schemas.microsoft.com/office/drawing/2010/main"/>
              </a:ext>
            </a:extLst>
          </a:blip>
          <a:srcRect/>
          <a:stretch/>
        </p:blipFill>
        <p:spPr>
          <a:xfrm>
            <a:off x="5029200" y="10"/>
            <a:ext cx="7162800" cy="6857990"/>
          </a:xfrm>
          <a:prstGeom prst="rect">
            <a:avLst/>
          </a:prstGeom>
        </p:spPr>
      </p:pic>
      <p:sp>
        <p:nvSpPr>
          <p:cNvPr id="12" name="Rectangle 11">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39A7368-55BC-F926-D6D2-ABBCD907060E}"/>
              </a:ext>
            </a:extLst>
          </p:cNvPr>
          <p:cNvSpPr>
            <a:spLocks noGrp="1"/>
          </p:cNvSpPr>
          <p:nvPr>
            <p:ph type="title"/>
          </p:nvPr>
        </p:nvSpPr>
        <p:spPr>
          <a:xfrm>
            <a:off x="371094" y="1161288"/>
            <a:ext cx="3438144" cy="1124712"/>
          </a:xfrm>
        </p:spPr>
        <p:txBody>
          <a:bodyPr anchor="b">
            <a:normAutofit/>
          </a:bodyPr>
          <a:lstStyle/>
          <a:p>
            <a:r>
              <a:rPr lang="en-AU" sz="2800"/>
              <a:t>Creating Attention Masks</a:t>
            </a:r>
            <a:endParaRPr lang="en-US" sz="2800"/>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6C05B32-B896-30DE-58C0-6E7D926BF938}"/>
              </a:ext>
            </a:extLst>
          </p:cNvPr>
          <p:cNvSpPr>
            <a:spLocks noGrp="1"/>
          </p:cNvSpPr>
          <p:nvPr>
            <p:ph idx="1"/>
          </p:nvPr>
        </p:nvSpPr>
        <p:spPr>
          <a:xfrm>
            <a:off x="371094" y="2718054"/>
            <a:ext cx="4493006" cy="3207258"/>
          </a:xfrm>
        </p:spPr>
        <p:txBody>
          <a:bodyPr anchor="t">
            <a:noAutofit/>
          </a:bodyPr>
          <a:lstStyle/>
          <a:p>
            <a:r>
              <a:rPr lang="en-AU" sz="2000" dirty="0"/>
              <a:t>Attention masks:</a:t>
            </a:r>
          </a:p>
          <a:p>
            <a:pPr lvl="1"/>
            <a:r>
              <a:rPr lang="en-AU" sz="2000" dirty="0"/>
              <a:t>Required to indicate which tokens in the sequence should be attended to by the model. </a:t>
            </a:r>
          </a:p>
          <a:p>
            <a:pPr lvl="1"/>
            <a:r>
              <a:rPr lang="en-AU" sz="2000" dirty="0"/>
              <a:t>This is particularly important because some tokens in the batch may be padding tokens, which should be ignored during processing.</a:t>
            </a:r>
          </a:p>
          <a:p>
            <a:pPr lvl="1"/>
            <a:r>
              <a:rPr lang="en-AU" sz="2000" dirty="0"/>
              <a:t>The model uses these masks to focus on the meaningful tokens and ignore the padding.</a:t>
            </a:r>
            <a:endParaRPr lang="en-US" sz="2000" dirty="0"/>
          </a:p>
        </p:txBody>
      </p:sp>
    </p:spTree>
    <p:extLst>
      <p:ext uri="{BB962C8B-B14F-4D97-AF65-F5344CB8AC3E}">
        <p14:creationId xmlns:p14="http://schemas.microsoft.com/office/powerpoint/2010/main" val="646652123"/>
      </p:ext>
    </p:extLst>
  </p:cSld>
  <p:clrMapOvr>
    <a:masterClrMapping/>
  </p:clrMapOvr>
</p:sld>
</file>

<file path=ppt/theme/theme1.xml><?xml version="1.0" encoding="utf-8"?>
<a:theme xmlns:a="http://schemas.openxmlformats.org/drawingml/2006/main" name="Office Theme">
  <a:themeElements>
    <a:clrScheme name="Violet II">
      <a:dk1>
        <a:sysClr val="windowText" lastClr="000000"/>
      </a:dk1>
      <a:lt1>
        <a:sysClr val="window" lastClr="FFFFFF"/>
      </a:lt1>
      <a:dk2>
        <a:srgbClr val="632E62"/>
      </a:dk2>
      <a:lt2>
        <a:srgbClr val="EAE5EB"/>
      </a:lt2>
      <a:accent1>
        <a:srgbClr val="92278F"/>
      </a:accent1>
      <a:accent2>
        <a:srgbClr val="9B57D3"/>
      </a:accent2>
      <a:accent3>
        <a:srgbClr val="755DD9"/>
      </a:accent3>
      <a:accent4>
        <a:srgbClr val="665EB8"/>
      </a:accent4>
      <a:accent5>
        <a:srgbClr val="45A5ED"/>
      </a:accent5>
      <a:accent6>
        <a:srgbClr val="5982DB"/>
      </a:accent6>
      <a:hlink>
        <a:srgbClr val="0066FF"/>
      </a:hlink>
      <a:folHlink>
        <a:srgbClr val="666699"/>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7548</TotalTime>
  <Words>3391</Words>
  <Application>Microsoft Macintosh PowerPoint</Application>
  <PresentationFormat>Widescreen</PresentationFormat>
  <Paragraphs>216</Paragraphs>
  <Slides>16</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Source Sans Pro</vt:lpstr>
      <vt:lpstr>Office Theme</vt:lpstr>
      <vt:lpstr>Digging further into LLM and HF</vt:lpstr>
      <vt:lpstr>What we will cover</vt:lpstr>
      <vt:lpstr>Encoding</vt:lpstr>
      <vt:lpstr>Tokenization</vt:lpstr>
      <vt:lpstr>Mapping Tokens to IDs</vt:lpstr>
      <vt:lpstr>Handling Different Sequences</vt:lpstr>
      <vt:lpstr>Converting Back to Text</vt:lpstr>
      <vt:lpstr>Handling multiple sequences</vt:lpstr>
      <vt:lpstr>Creating Attention Masks</vt:lpstr>
      <vt:lpstr>BERT</vt:lpstr>
      <vt:lpstr>Variants of BERT</vt:lpstr>
      <vt:lpstr>GPT-2</vt:lpstr>
      <vt:lpstr>T5</vt:lpstr>
      <vt:lpstr>Bart</vt:lpstr>
      <vt:lpstr>Longformer</vt:lpstr>
      <vt:lpstr>Let’s practice!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 Prokofieva</dc:creator>
  <cp:lastModifiedBy>Maria Prokofieva</cp:lastModifiedBy>
  <cp:revision>8</cp:revision>
  <dcterms:created xsi:type="dcterms:W3CDTF">2024-08-12T06:13:09Z</dcterms:created>
  <dcterms:modified xsi:type="dcterms:W3CDTF">2024-08-17T12:02:09Z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7dc88d9-fa17-47eb-a208-3e66f59d50e5_Enabled">
    <vt:lpwstr>true</vt:lpwstr>
  </property>
  <property fmtid="{D5CDD505-2E9C-101B-9397-08002B2CF9AE}" pid="3" name="MSIP_Label_d7dc88d9-fa17-47eb-a208-3e66f59d50e5_SetDate">
    <vt:lpwstr>2024-08-12T06:13:09Z</vt:lpwstr>
  </property>
  <property fmtid="{D5CDD505-2E9C-101B-9397-08002B2CF9AE}" pid="4" name="MSIP_Label_d7dc88d9-fa17-47eb-a208-3e66f59d50e5_Method">
    <vt:lpwstr>Standard</vt:lpwstr>
  </property>
  <property fmtid="{D5CDD505-2E9C-101B-9397-08002B2CF9AE}" pid="5" name="MSIP_Label_d7dc88d9-fa17-47eb-a208-3e66f59d50e5_Name">
    <vt:lpwstr>Internal</vt:lpwstr>
  </property>
  <property fmtid="{D5CDD505-2E9C-101B-9397-08002B2CF9AE}" pid="6" name="MSIP_Label_d7dc88d9-fa17-47eb-a208-3e66f59d50e5_SiteId">
    <vt:lpwstr>d51ba343-9258-4ea6-9907-426d8c84ec12</vt:lpwstr>
  </property>
  <property fmtid="{D5CDD505-2E9C-101B-9397-08002B2CF9AE}" pid="7" name="MSIP_Label_d7dc88d9-fa17-47eb-a208-3e66f59d50e5_ActionId">
    <vt:lpwstr>fd05c464-663a-4159-84f0-3075ea1d78c2</vt:lpwstr>
  </property>
  <property fmtid="{D5CDD505-2E9C-101B-9397-08002B2CF9AE}" pid="8" name="MSIP_Label_d7dc88d9-fa17-47eb-a208-3e66f59d50e5_ContentBits">
    <vt:lpwstr>0</vt:lpwstr>
  </property>
</Properties>
</file>

<file path=docProps/thumbnail.jpeg>
</file>